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FF00"/>
    <a:srgbClr val="002A34"/>
    <a:srgbClr val="003300"/>
    <a:srgbClr val="003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4" autoAdjust="0"/>
    <p:restoredTop sz="94660"/>
  </p:normalViewPr>
  <p:slideViewPr>
    <p:cSldViewPr snapToGrid="0">
      <p:cViewPr>
        <p:scale>
          <a:sx n="66" d="100"/>
          <a:sy n="66" d="100"/>
        </p:scale>
        <p:origin x="-1404" y="324"/>
      </p:cViewPr>
      <p:guideLst>
        <p:guide orient="horz" pos="312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289D-4740-4F89-96CE-2A730596FB10}" type="datetimeFigureOut">
              <a:rPr lang="en-GB" smtClean="0"/>
              <a:t>04/02/2015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E571-4DB4-46F6-8765-DA37C6D90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17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289D-4740-4F89-96CE-2A730596FB10}" type="datetimeFigureOut">
              <a:rPr lang="en-GB" smtClean="0"/>
              <a:t>04/02/2015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E571-4DB4-46F6-8765-DA37C6D90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367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289D-4740-4F89-96CE-2A730596FB10}" type="datetimeFigureOut">
              <a:rPr lang="en-GB" smtClean="0"/>
              <a:t>04/02/2015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E571-4DB4-46F6-8765-DA37C6D90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69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289D-4740-4F89-96CE-2A730596FB10}" type="datetimeFigureOut">
              <a:rPr lang="en-GB" smtClean="0"/>
              <a:t>04/02/2015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E571-4DB4-46F6-8765-DA37C6D90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70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289D-4740-4F89-96CE-2A730596FB10}" type="datetimeFigureOut">
              <a:rPr lang="en-GB" smtClean="0"/>
              <a:t>04/02/2015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E571-4DB4-46F6-8765-DA37C6D90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68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289D-4740-4F89-96CE-2A730596FB10}" type="datetimeFigureOut">
              <a:rPr lang="en-GB" smtClean="0"/>
              <a:t>04/02/2015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E571-4DB4-46F6-8765-DA37C6D90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562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289D-4740-4F89-96CE-2A730596FB10}" type="datetimeFigureOut">
              <a:rPr lang="en-GB" smtClean="0"/>
              <a:t>04/02/2015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E571-4DB4-46F6-8765-DA37C6D90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798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289D-4740-4F89-96CE-2A730596FB10}" type="datetimeFigureOut">
              <a:rPr lang="en-GB" smtClean="0"/>
              <a:t>04/02/2015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E571-4DB4-46F6-8765-DA37C6D90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60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289D-4740-4F89-96CE-2A730596FB10}" type="datetimeFigureOut">
              <a:rPr lang="en-GB" smtClean="0"/>
              <a:t>04/02/2015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E571-4DB4-46F6-8765-DA37C6D90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12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289D-4740-4F89-96CE-2A730596FB10}" type="datetimeFigureOut">
              <a:rPr lang="en-GB" smtClean="0"/>
              <a:t>04/02/2015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E571-4DB4-46F6-8765-DA37C6D90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14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289D-4740-4F89-96CE-2A730596FB10}" type="datetimeFigureOut">
              <a:rPr lang="en-GB" smtClean="0"/>
              <a:t>04/02/2015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E571-4DB4-46F6-8765-DA37C6D90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73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0">
              <a:schemeClr val="bg1">
                <a:lumMod val="85000"/>
                <a:alpha val="30000"/>
              </a:schemeClr>
            </a:gs>
            <a:gs pos="0">
              <a:schemeClr val="bg1">
                <a:lumMod val="50000"/>
              </a:schemeClr>
            </a:gs>
            <a:gs pos="100000">
              <a:schemeClr val="bg1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3289D-4740-4F89-96CE-2A730596FB10}" type="datetimeFigureOut">
              <a:rPr lang="en-GB" smtClean="0"/>
              <a:t>04/02/2015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AE571-4DB4-46F6-8765-DA37C6D90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53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0">
              <a:schemeClr val="bg1">
                <a:lumMod val="85000"/>
                <a:alpha val="30000"/>
              </a:schemeClr>
            </a:gs>
            <a:gs pos="0">
              <a:schemeClr val="bg1">
                <a:lumMod val="50000"/>
              </a:schemeClr>
            </a:gs>
            <a:gs pos="100000">
              <a:srgbClr val="FFFF99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0"/>
            <a:ext cx="6858001" cy="8722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59933" y="1882419"/>
            <a:ext cx="9177867" cy="6858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0276" b="34095"/>
          <a:stretch/>
        </p:blipFill>
        <p:spPr>
          <a:xfrm rot="5400000">
            <a:off x="-655542" y="2576107"/>
            <a:ext cx="8209729" cy="543005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Picture 4" descr="File:International Year of Light 2015 - color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733" y="8681336"/>
            <a:ext cx="1524617" cy="714664"/>
          </a:xfrm>
          <a:prstGeom prst="rect">
            <a:avLst/>
          </a:prstGeom>
          <a:gradFill flip="none" rotWithShape="1">
            <a:gsLst>
              <a:gs pos="0">
                <a:srgbClr val="FFFF99"/>
              </a:gs>
              <a:gs pos="0">
                <a:schemeClr val="bg1">
                  <a:lumMod val="85000"/>
                  <a:alpha val="30000"/>
                </a:schemeClr>
              </a:gs>
              <a:gs pos="0">
                <a:schemeClr val="bg1"/>
              </a:gs>
              <a:gs pos="100000">
                <a:schemeClr val="tx1"/>
              </a:gs>
            </a:gsLst>
            <a:path path="rect">
              <a:fillToRect l="100000" t="100000"/>
            </a:path>
            <a:tileRect r="-100000" b="-100000"/>
          </a:gradFill>
        </p:spPr>
      </p:pic>
      <p:sp>
        <p:nvSpPr>
          <p:cNvPr id="2" name="Rectangle 1"/>
          <p:cNvSpPr/>
          <p:nvPr/>
        </p:nvSpPr>
        <p:spPr>
          <a:xfrm>
            <a:off x="35520" y="146755"/>
            <a:ext cx="6760392" cy="812801"/>
          </a:xfrm>
          <a:prstGeom prst="rect">
            <a:avLst/>
          </a:prstGeom>
          <a:solidFill>
            <a:srgbClr val="002A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2A34"/>
                </a:solidFill>
                <a:latin typeface="Georgia" panose="02040502050405020303" pitchFamily="18" charset="0"/>
              </a:rPr>
              <a:t>                      </a:t>
            </a:r>
            <a:r>
              <a:rPr lang="en-GB" sz="2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Neuroscience Spring Event 2015</a:t>
            </a:r>
          </a:p>
        </p:txBody>
      </p:sp>
      <p:pic>
        <p:nvPicPr>
          <p:cNvPr id="2050" name="Picture 2" descr="Southampton Neuroscience Grou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98" y="234067"/>
            <a:ext cx="1638300" cy="6381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34293" y="1326792"/>
            <a:ext cx="5430057" cy="93871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GB" sz="3600" dirty="0" smtClean="0">
                <a:ln w="22225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ill Sans MT" panose="020B0502020104020203" pitchFamily="34" charset="0"/>
              </a:rPr>
              <a:t>Illuminating Neuroscience</a:t>
            </a:r>
          </a:p>
          <a:p>
            <a:endParaRPr lang="en-GB" b="1" dirty="0" smtClean="0">
              <a:ln>
                <a:solidFill>
                  <a:srgbClr val="00FF00"/>
                </a:solidFill>
              </a:ln>
              <a:solidFill>
                <a:srgbClr val="00FF00"/>
              </a:solidFill>
              <a:latin typeface="Gill Sans MT" panose="020B0502020104020203" pitchFamily="34" charset="0"/>
            </a:endParaRPr>
          </a:p>
          <a:p>
            <a:r>
              <a:rPr lang="en-GB" sz="2400" dirty="0" smtClean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Gill Sans MT" panose="020B0502020104020203" pitchFamily="34" charset="0"/>
              </a:rPr>
              <a:t>Monday March 16</a:t>
            </a:r>
            <a:r>
              <a:rPr lang="en-GB" sz="2400" baseline="30000" dirty="0" smtClean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Gill Sans MT" panose="020B0502020104020203" pitchFamily="34" charset="0"/>
              </a:rPr>
              <a:t>th</a:t>
            </a:r>
            <a:r>
              <a:rPr lang="en-GB" sz="2400" dirty="0" smtClean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Gill Sans MT" panose="020B0502020104020203" pitchFamily="34" charset="0"/>
              </a:rPr>
              <a:t> 2015</a:t>
            </a:r>
          </a:p>
          <a:p>
            <a:r>
              <a:rPr lang="en-GB" sz="2400" dirty="0" smtClean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Gill Sans MT" panose="020B0502020104020203" pitchFamily="34" charset="0"/>
              </a:rPr>
              <a:t>Building 85/Highfield Campus, </a:t>
            </a:r>
            <a:r>
              <a:rPr lang="en-GB" sz="2400" dirty="0" err="1" smtClean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Gill Sans MT" panose="020B0502020104020203" pitchFamily="34" charset="0"/>
              </a:rPr>
              <a:t>UoS</a:t>
            </a:r>
            <a:endParaRPr lang="en-GB" sz="2400" dirty="0" smtClean="0">
              <a:ln>
                <a:solidFill>
                  <a:srgbClr val="00FF00"/>
                </a:solidFill>
              </a:ln>
              <a:solidFill>
                <a:srgbClr val="00FF00"/>
              </a:solidFill>
              <a:latin typeface="Gill Sans MT" panose="020B0502020104020203" pitchFamily="34" charset="0"/>
            </a:endParaRPr>
          </a:p>
          <a:p>
            <a:endParaRPr lang="en-GB" sz="2400" dirty="0" smtClean="0">
              <a:ln/>
              <a:solidFill>
                <a:srgbClr val="FFFF00"/>
              </a:solidFill>
              <a:latin typeface="Gill Sans MT" panose="020B0502020104020203" pitchFamily="34" charset="0"/>
            </a:endParaRPr>
          </a:p>
          <a:p>
            <a:r>
              <a:rPr lang="en-GB" sz="2800" dirty="0" smtClean="0">
                <a:ln/>
                <a:solidFill>
                  <a:srgbClr val="FFFF00"/>
                </a:solidFill>
                <a:latin typeface="Gill Sans MT" panose="020B0502020104020203" pitchFamily="34" charset="0"/>
              </a:rPr>
              <a:t>Plenary Session</a:t>
            </a:r>
          </a:p>
          <a:p>
            <a:r>
              <a:rPr lang="en-GB" sz="2400" dirty="0" smtClean="0">
                <a:ln/>
                <a:solidFill>
                  <a:srgbClr val="FFFF00"/>
                </a:solidFill>
                <a:latin typeface="Gill Sans MT" panose="020B0502020104020203" pitchFamily="34" charset="0"/>
              </a:rPr>
              <a:t>1-3 pm room 2207</a:t>
            </a:r>
          </a:p>
          <a:p>
            <a:endParaRPr lang="en-GB" sz="1000" dirty="0" smtClean="0">
              <a:ln/>
              <a:solidFill>
                <a:srgbClr val="FFFF00"/>
              </a:solidFill>
              <a:latin typeface="Gill Sans MT" panose="020B0502020104020203" pitchFamily="34" charset="0"/>
            </a:endParaRPr>
          </a:p>
          <a:p>
            <a:r>
              <a:rPr lang="en-GB" sz="2400" dirty="0" smtClean="0">
                <a:ln/>
                <a:solidFill>
                  <a:srgbClr val="FFFF00"/>
                </a:solidFill>
                <a:latin typeface="Gill Sans MT" panose="020B0502020104020203" pitchFamily="34" charset="0"/>
              </a:rPr>
              <a:t>Invited Speakers:</a:t>
            </a:r>
          </a:p>
          <a:p>
            <a:endParaRPr lang="en-GB" sz="1000" dirty="0" smtClean="0">
              <a:ln/>
              <a:solidFill>
                <a:srgbClr val="FFFF00"/>
              </a:solidFill>
              <a:latin typeface="Gill Sans MT" panose="020B0502020104020203" pitchFamily="34" charset="0"/>
            </a:endParaRPr>
          </a:p>
          <a:p>
            <a:r>
              <a:rPr lang="en-GB" sz="28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Gill Sans MT" panose="020B0502020104020203" pitchFamily="34" charset="0"/>
              </a:rPr>
              <a:t>Dr Gero </a:t>
            </a:r>
            <a:r>
              <a:rPr lang="en-GB" sz="28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Gill Sans MT" panose="020B0502020104020203" pitchFamily="34" charset="0"/>
              </a:rPr>
              <a:t>Miesenböck</a:t>
            </a:r>
            <a:endParaRPr lang="en-GB" sz="2800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Gill Sans MT" panose="020B0502020104020203" pitchFamily="34" charset="0"/>
            </a:endParaRPr>
          </a:p>
          <a:p>
            <a:r>
              <a:rPr lang="en-GB" dirty="0" err="1" smtClean="0">
                <a:solidFill>
                  <a:srgbClr val="FFFF00"/>
                </a:solidFill>
                <a:latin typeface="Gill Sans MT" panose="020B0502020104020203" pitchFamily="34" charset="0"/>
              </a:rPr>
              <a:t>Waynflete</a:t>
            </a:r>
            <a:r>
              <a:rPr lang="en-GB" dirty="0" smtClean="0">
                <a:solidFill>
                  <a:srgbClr val="FFFF00"/>
                </a:solidFill>
                <a:latin typeface="Gill Sans MT" panose="020B0502020104020203" pitchFamily="34" charset="0"/>
              </a:rPr>
              <a:t> Professor of Physiology</a:t>
            </a:r>
          </a:p>
          <a:p>
            <a:r>
              <a:rPr lang="en-GB" dirty="0" smtClean="0">
                <a:solidFill>
                  <a:srgbClr val="FFFF00"/>
                </a:solidFill>
                <a:latin typeface="Gill Sans MT" panose="020B0502020104020203" pitchFamily="34" charset="0"/>
              </a:rPr>
              <a:t>Director, Centre for Neural Circuits and Behaviour University of Oxford</a:t>
            </a:r>
          </a:p>
          <a:p>
            <a:endParaRPr lang="en-GB" sz="1000" dirty="0">
              <a:solidFill>
                <a:srgbClr val="FFFF00"/>
              </a:solidFill>
              <a:latin typeface="Gill Sans MT" panose="020B0502020104020203" pitchFamily="34" charset="0"/>
            </a:endParaRPr>
          </a:p>
          <a:p>
            <a:r>
              <a:rPr lang="en-GB" sz="2800" dirty="0" smtClean="0">
                <a:solidFill>
                  <a:srgbClr val="FFFF00"/>
                </a:solidFill>
                <a:latin typeface="Gill Sans MT" panose="020B0502020104020203" pitchFamily="34" charset="0"/>
              </a:rPr>
              <a:t>Dr Michael H. Hastings</a:t>
            </a:r>
            <a:r>
              <a:rPr lang="en-GB" dirty="0" smtClean="0">
                <a:solidFill>
                  <a:srgbClr val="FFFF00"/>
                </a:solidFill>
                <a:latin typeface="Gill Sans MT" panose="020B0502020104020203" pitchFamily="34" charset="0"/>
              </a:rPr>
              <a:t>, FRS, </a:t>
            </a:r>
            <a:r>
              <a:rPr lang="en-GB" dirty="0" err="1" smtClean="0">
                <a:solidFill>
                  <a:srgbClr val="FFFF00"/>
                </a:solidFill>
                <a:latin typeface="Gill Sans MT" panose="020B0502020104020203" pitchFamily="34" charset="0"/>
              </a:rPr>
              <a:t>FMedSci</a:t>
            </a:r>
            <a:endParaRPr lang="en-GB" dirty="0" smtClean="0">
              <a:solidFill>
                <a:srgbClr val="FFFF00"/>
              </a:solidFill>
              <a:latin typeface="Gill Sans MT" panose="020B0502020104020203" pitchFamily="34" charset="0"/>
            </a:endParaRPr>
          </a:p>
          <a:p>
            <a:r>
              <a:rPr lang="en-GB" dirty="0" smtClean="0">
                <a:solidFill>
                  <a:srgbClr val="FFFF00"/>
                </a:solidFill>
                <a:latin typeface="Gill Sans MT" panose="020B0502020104020203" pitchFamily="34" charset="0"/>
              </a:rPr>
              <a:t>Joint Head of Division, </a:t>
            </a:r>
          </a:p>
          <a:p>
            <a:r>
              <a:rPr lang="en-GB" dirty="0" smtClean="0">
                <a:solidFill>
                  <a:srgbClr val="FFFF00"/>
                </a:solidFill>
                <a:latin typeface="Gill Sans MT" panose="020B0502020104020203" pitchFamily="34" charset="0"/>
              </a:rPr>
              <a:t>Division of Neurobiology </a:t>
            </a:r>
          </a:p>
          <a:p>
            <a:r>
              <a:rPr lang="en-GB" dirty="0" smtClean="0">
                <a:solidFill>
                  <a:srgbClr val="FFFF00"/>
                </a:solidFill>
                <a:latin typeface="Gill Sans MT" panose="020B0502020104020203" pitchFamily="34" charset="0"/>
              </a:rPr>
              <a:t>MRC Laboratory of Molecular Biology, Cambridge</a:t>
            </a:r>
          </a:p>
          <a:p>
            <a:endParaRPr lang="en-GB" dirty="0" smtClean="0">
              <a:solidFill>
                <a:srgbClr val="FFFF00"/>
              </a:solidFill>
              <a:latin typeface="Gill Sans MT" panose="020B0502020104020203" pitchFamily="34" charset="0"/>
            </a:endParaRPr>
          </a:p>
          <a:p>
            <a:r>
              <a:rPr lang="en-GB" sz="2800" dirty="0" smtClean="0">
                <a:ln>
                  <a:solidFill>
                    <a:schemeClr val="accent2"/>
                  </a:solidFill>
                </a:ln>
                <a:solidFill>
                  <a:srgbClr val="FFC000"/>
                </a:solidFill>
                <a:latin typeface="Gill Sans MT" panose="020B0502020104020203" pitchFamily="34" charset="0"/>
              </a:rPr>
              <a:t>Scientific Poster Presentations</a:t>
            </a:r>
          </a:p>
          <a:p>
            <a:r>
              <a:rPr lang="en-GB" sz="2400" dirty="0" smtClean="0">
                <a:ln>
                  <a:solidFill>
                    <a:schemeClr val="accent2"/>
                  </a:solidFill>
                </a:ln>
                <a:solidFill>
                  <a:srgbClr val="FFC000"/>
                </a:solidFill>
                <a:latin typeface="Gill Sans MT" panose="020B0502020104020203" pitchFamily="34" charset="0"/>
              </a:rPr>
              <a:t>3 pm Level 6/7 Observatory</a:t>
            </a:r>
          </a:p>
          <a:p>
            <a:endParaRPr lang="en-GB" sz="2400" b="1" dirty="0">
              <a:ln/>
              <a:solidFill>
                <a:srgbClr val="FFFF00"/>
              </a:solidFill>
              <a:latin typeface="Gill Sans MT" panose="020B0502020104020203" pitchFamily="34" charset="0"/>
            </a:endParaRPr>
          </a:p>
          <a:p>
            <a:r>
              <a:rPr lang="en-GB" sz="24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  <a:sym typeface="Wingdings" panose="05000000000000000000" pitchFamily="2" charset="2"/>
              </a:rPr>
              <a:t>s</a:t>
            </a:r>
            <a:r>
              <a:rPr lang="en-GB" sz="24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</a:rPr>
              <a:t>outhampton.ac.uk/</a:t>
            </a:r>
            <a:r>
              <a:rPr lang="en-GB" sz="24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</a:rPr>
              <a:t>SoNG</a:t>
            </a:r>
            <a:r>
              <a:rPr lang="en-GB" sz="24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  <a:sym typeface="Wingdings" panose="05000000000000000000" pitchFamily="2" charset="2"/>
              </a:rPr>
              <a:t></a:t>
            </a:r>
            <a:endParaRPr lang="en-GB" sz="2400" dirty="0" smtClean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Gill Sans MT" panose="020B0502020104020203" pitchFamily="34" charset="0"/>
            </a:endParaRPr>
          </a:p>
          <a:p>
            <a:endParaRPr lang="en-GB" b="1" dirty="0" smtClean="0">
              <a:ln/>
              <a:solidFill>
                <a:schemeClr val="accent4"/>
              </a:solidFill>
            </a:endParaRPr>
          </a:p>
          <a:p>
            <a:endParaRPr lang="en-GB" b="1" dirty="0">
              <a:ln/>
              <a:solidFill>
                <a:schemeClr val="accent4"/>
              </a:solidFill>
            </a:endParaRPr>
          </a:p>
          <a:p>
            <a:endParaRPr lang="en-GB" b="1" dirty="0" smtClean="0">
              <a:ln/>
              <a:solidFill>
                <a:schemeClr val="accent4"/>
              </a:solidFill>
            </a:endParaRPr>
          </a:p>
          <a:p>
            <a:endParaRPr lang="en-GB" b="1" dirty="0">
              <a:ln/>
              <a:solidFill>
                <a:schemeClr val="accent4"/>
              </a:solidFill>
            </a:endParaRPr>
          </a:p>
          <a:p>
            <a:endParaRPr lang="en-GB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4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</TotalTime>
  <Words>78</Words>
  <Application>Microsoft Office PowerPoint</Application>
  <PresentationFormat>A4 Paper (210x297 mm)</PresentationFormat>
  <Paragraphs>27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Wijnen H.</dc:creator>
  <cp:lastModifiedBy>Nettell K.G.</cp:lastModifiedBy>
  <cp:revision>20</cp:revision>
  <dcterms:created xsi:type="dcterms:W3CDTF">2014-12-10T13:00:56Z</dcterms:created>
  <dcterms:modified xsi:type="dcterms:W3CDTF">2015-02-04T10:15:12Z</dcterms:modified>
</cp:coreProperties>
</file>