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19"/>
  </p:notesMasterIdLst>
  <p:sldIdLst>
    <p:sldId id="259" r:id="rId5"/>
    <p:sldId id="278" r:id="rId6"/>
    <p:sldId id="280" r:id="rId7"/>
    <p:sldId id="260" r:id="rId8"/>
    <p:sldId id="283" r:id="rId9"/>
    <p:sldId id="284" r:id="rId10"/>
    <p:sldId id="265" r:id="rId11"/>
    <p:sldId id="286" r:id="rId12"/>
    <p:sldId id="287" r:id="rId13"/>
    <p:sldId id="288" r:id="rId14"/>
    <p:sldId id="281" r:id="rId15"/>
    <p:sldId id="266" r:id="rId16"/>
    <p:sldId id="267" r:id="rId17"/>
    <p:sldId id="274" r:id="rId18"/>
  </p:sldIdLst>
  <p:sldSz cx="12192000" cy="6858000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QGvdWb+rtDcWtStG7bR7j0v8y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66E491-A578-5A24-5E01-BA815EA05607}" name="Nicole Keyworth" initials="NK" userId="S::nek1v18@soton.ac.uk::fb1d8d02-fb4e-4a8d-8b1b-a0888c7fdad1" providerId="AD"/>
  <p188:author id="{1BF7F7B0-0047-2A7D-7E97-00581D1CAF6D}" name="Dan Muller" initials="DM" userId="S::drm1m24@soton.ac.uk::1b5e8213-381f-4639-9a6d-8ff7c5d46b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6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37" Type="http://schemas.microsoft.com/office/2018/10/relationships/authors" Target="author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2233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7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eaadc0cd9_1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27eaadc0cd9_1_9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27eaadc0cd9_1_9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9e7a8ca967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29e7a8ca967_0_7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g29e7a8ca967_0_7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fa4680dd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fa4680dd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34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31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2de290062f_0_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22de290062f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7eaadc0cd9_1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g27eaadc0cd9_1_1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27eaadc0cd9_1_1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e7a8ca96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29e7a8ca967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29e7a8ca967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7eaadc0cd9_1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27eaadc0cd9_1_1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27eaadc0cd9_1_1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121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7a8ca96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9e7a8ca96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956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13008d08be6_0_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3008d08be6_0_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3008d08be6_0_22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13008d08be6_0_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g13008d08be6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58" y="6320123"/>
            <a:ext cx="3196168" cy="3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13008d08be6_0_22"/>
          <p:cNvPicPr preferRelativeResize="0"/>
          <p:nvPr/>
        </p:nvPicPr>
        <p:blipFill rotWithShape="1">
          <a:blip r:embed="rId4">
            <a:alphaModFix/>
          </a:blip>
          <a:srcRect r="8043" b="-143012"/>
          <a:stretch/>
        </p:blipFill>
        <p:spPr>
          <a:xfrm>
            <a:off x="400051" y="6070928"/>
            <a:ext cx="11056831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9e7a8ca967_0_7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9e7a8ca967_0_77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9e7a8ca967_0_773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9e7a8ca967_0_7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g29e7a8ca967_0_7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58" y="6320123"/>
            <a:ext cx="3196168" cy="3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9e7a8ca967_0_773"/>
          <p:cNvPicPr preferRelativeResize="0"/>
          <p:nvPr/>
        </p:nvPicPr>
        <p:blipFill rotWithShape="1">
          <a:blip r:embed="rId4">
            <a:alphaModFix/>
          </a:blip>
          <a:srcRect r="8045" b="-143013"/>
          <a:stretch/>
        </p:blipFill>
        <p:spPr>
          <a:xfrm>
            <a:off x="400051" y="6070928"/>
            <a:ext cx="11056825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9e7a8ca967_0_7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9e7a8ca967_0_780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9e7a8ca967_0_78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9e7a8ca967_0_78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g29e7a8ca967_0_780"/>
          <p:cNvPicPr preferRelativeResize="0"/>
          <p:nvPr/>
        </p:nvPicPr>
        <p:blipFill rotWithShape="1">
          <a:blip r:embed="rId4">
            <a:alphaModFix/>
          </a:blip>
          <a:srcRect l="34054" b="22342"/>
          <a:stretch/>
        </p:blipFill>
        <p:spPr>
          <a:xfrm>
            <a:off x="0" y="4812138"/>
            <a:ext cx="1737361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9e7a8ca967_0_7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7"/>
            <a:ext cx="1579206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9e7a8ca967_0_7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9e7a8ca967_0_7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9e7a8ca967_0_788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9e7a8ca967_0_788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9e7a8ca967_0_78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g29e7a8ca967_0_7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308">
            <a:off x="10464018" y="1601144"/>
            <a:ext cx="1081454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9e7a8ca967_0_7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41460"/>
            <a:ext cx="2582983" cy="171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9e7a8ca967_0_7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9e7a8ca967_0_7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e7a8ca967_0_796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9e7a8ca967_0_79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9e7a8ca967_0_79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g29e7a8ca967_0_7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3" y="1227961"/>
            <a:ext cx="1342275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9e7a8ca967_0_796"/>
          <p:cNvPicPr preferRelativeResize="0"/>
          <p:nvPr/>
        </p:nvPicPr>
        <p:blipFill rotWithShape="1">
          <a:blip r:embed="rId5">
            <a:alphaModFix/>
          </a:blip>
          <a:srcRect l="8147" b="33146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9e7a8ca967_0_7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e7a8ca967_0_804"/>
          <p:cNvSpPr/>
          <p:nvPr/>
        </p:nvSpPr>
        <p:spPr>
          <a:xfrm>
            <a:off x="0" y="-11450"/>
            <a:ext cx="12192000" cy="6869400"/>
          </a:xfrm>
          <a:prstGeom prst="rect">
            <a:avLst/>
          </a:prstGeom>
          <a:solidFill>
            <a:srgbClr val="FED4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29e7a8ca967_0_804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9e7a8ca967_0_804"/>
          <p:cNvPicPr preferRelativeResize="0"/>
          <p:nvPr/>
        </p:nvPicPr>
        <p:blipFill rotWithShape="1">
          <a:blip r:embed="rId3">
            <a:alphaModFix/>
          </a:blip>
          <a:srcRect l="24253" b="21457"/>
          <a:stretch/>
        </p:blipFill>
        <p:spPr>
          <a:xfrm>
            <a:off x="0" y="4015298"/>
            <a:ext cx="2780029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9e7a8ca967_0_8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82851">
            <a:off x="10190481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9e7a8ca967_0_804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9e7a8ca967_0_80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g29e7a8ca967_0_8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9e7a8ca967_0_8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9e7a8ca967_0_812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e7a8ca967_0_812"/>
          <p:cNvPicPr preferRelativeResize="0"/>
          <p:nvPr/>
        </p:nvPicPr>
        <p:blipFill rotWithShape="1">
          <a:blip r:embed="rId4">
            <a:alphaModFix/>
          </a:blip>
          <a:srcRect l="8147" b="33146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9e7a8ca967_0_8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699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9e7a8ca967_0_812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9e7a8ca967_0_8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g29e7a8ca967_0_8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9e7a8ca967_0_8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9e7a8ca967_0_820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36034" y="858109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9e7a8ca967_0_820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9e7a8ca967_0_8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9e7a8ca967_0_8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g29e7a8ca967_0_820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9e7a8ca967_0_82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g29e7a8ca967_0_8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9e7a8ca967_0_8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9e7a8ca967_0_84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9e7a8ca967_0_84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9e7a8ca967_0_8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9e7a8ca967_0_8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9e7a8ca967_0_84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g29e7a8ca967_0_8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g29e7a8ca967_0_842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29e7a8ca967_0_8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e7a8ca967_0_85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9e7a8ca967_0_852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29e7a8ca967_0_85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" name="Google Shape;181;g29e7a8ca967_0_8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422" y="6341522"/>
            <a:ext cx="3196166" cy="31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9e7a8ca967_0_852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5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9e7a8ca967_0_8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9e7a8ca967_0_8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9e7a8ca967_0_85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9e7a8ca967_0_8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" name="Google Shape;188;g29e7a8ca967_0_8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58" y="6320123"/>
            <a:ext cx="3196168" cy="3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9e7a8ca967_0_858"/>
          <p:cNvPicPr preferRelativeResize="0"/>
          <p:nvPr/>
        </p:nvPicPr>
        <p:blipFill rotWithShape="1">
          <a:blip r:embed="rId4">
            <a:alphaModFix/>
          </a:blip>
          <a:srcRect t="5" r="8043" b="-142996"/>
          <a:stretch/>
        </p:blipFill>
        <p:spPr>
          <a:xfrm>
            <a:off x="400051" y="6070928"/>
            <a:ext cx="11056825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13008d08be6_0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13008d08be6_0_29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13008d08be6_0_29"/>
          <p:cNvPicPr preferRelativeResize="0"/>
          <p:nvPr/>
        </p:nvPicPr>
        <p:blipFill rotWithShape="1">
          <a:blip r:embed="rId4">
            <a:alphaModFix/>
          </a:blip>
          <a:srcRect l="8147" b="33146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13008d08be6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699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13008d08be6_0_2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3008d08be6_0_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g13008d08be6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9e7a8ca967_0_8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9e7a8ca967_0_865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9e7a8ca967_0_865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29e7a8ca967_0_8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5" name="Google Shape;195;g29e7a8ca967_0_865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1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9e7a8ca967_0_8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7"/>
            <a:ext cx="1579206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9e7a8ca967_0_8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9e7a8ca967_0_8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9e7a8ca967_0_87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9e7a8ca967_0_87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9e7a8ca967_0_8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3" name="Google Shape;203;g29e7a8ca967_0_8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308">
            <a:off x="10464018" y="1601144"/>
            <a:ext cx="1081454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9e7a8ca967_0_8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41460"/>
            <a:ext cx="2582983" cy="171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9e7a8ca967_0_8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9e7a8ca967_0_8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9e7a8ca967_0_881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9e7a8ca967_0_881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9e7a8ca967_0_88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1" name="Google Shape;211;g29e7a8ca967_0_8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3" y="1227961"/>
            <a:ext cx="1342275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9e7a8ca967_0_881"/>
          <p:cNvPicPr preferRelativeResize="0"/>
          <p:nvPr/>
        </p:nvPicPr>
        <p:blipFill rotWithShape="1">
          <a:blip r:embed="rId5">
            <a:alphaModFix/>
          </a:blip>
          <a:srcRect l="8151" b="33143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9e7a8ca967_0_8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e7a8ca967_0_889"/>
          <p:cNvSpPr/>
          <p:nvPr/>
        </p:nvSpPr>
        <p:spPr>
          <a:xfrm>
            <a:off x="0" y="-11450"/>
            <a:ext cx="12192000" cy="6869400"/>
          </a:xfrm>
          <a:prstGeom prst="rect">
            <a:avLst/>
          </a:prstGeom>
          <a:solidFill>
            <a:srgbClr val="FED4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29e7a8ca967_0_889"/>
          <p:cNvPicPr preferRelativeResize="0"/>
          <p:nvPr/>
        </p:nvPicPr>
        <p:blipFill rotWithShape="1">
          <a:blip r:embed="rId2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9e7a8ca967_0_889"/>
          <p:cNvPicPr preferRelativeResize="0"/>
          <p:nvPr/>
        </p:nvPicPr>
        <p:blipFill rotWithShape="1">
          <a:blip r:embed="rId3">
            <a:alphaModFix/>
          </a:blip>
          <a:srcRect l="24255" b="21459"/>
          <a:stretch/>
        </p:blipFill>
        <p:spPr>
          <a:xfrm>
            <a:off x="0" y="4015298"/>
            <a:ext cx="2780029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9e7a8ca967_0_8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82851">
            <a:off x="10190481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9e7a8ca967_0_889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9e7a8ca967_0_88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1" name="Google Shape;221;g29e7a8ca967_0_8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9e7a8ca967_0_8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9e7a8ca967_0_89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9e7a8ca967_0_897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9e7a8ca967_0_8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699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9e7a8ca967_0_89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29e7a8ca967_0_89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9" name="Google Shape;229;g29e7a8ca967_0_8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29e7a8ca967_0_9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9e7a8ca967_0_905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9e7a8ca967_0_905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9e7a8ca967_0_9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9e7a8ca967_0_90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g29e7a8ca967_0_905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9e7a8ca967_0_905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g29e7a8ca967_0_9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ab9c22db9d_0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ab9c22db9d_0_15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ab9c22db9d_0_15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ab9c22db9d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ab9c22db9d_0_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2ab9c22db9d_0_15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g2ab9c22db9d_0_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g2ab9c22db9d_0_15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2ab9c22db9d_0_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b9c22db9d_0_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2ab9c22db9d_0_2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g2ab9c22db9d_0_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9" name="Google Shape;259;g2ab9c22db9d_0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422" y="6341522"/>
            <a:ext cx="3196166" cy="31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ab9c22db9d_0_2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5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ab9c22db9d_0_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ab9c22db9d_0_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2ab9c22db9d_0_31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g2ab9c22db9d_0_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g2ab9c22db9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58" y="6320123"/>
            <a:ext cx="3196168" cy="3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ab9c22db9d_0_31"/>
          <p:cNvPicPr preferRelativeResize="0"/>
          <p:nvPr/>
        </p:nvPicPr>
        <p:blipFill rotWithShape="1">
          <a:blip r:embed="rId4">
            <a:alphaModFix/>
          </a:blip>
          <a:srcRect t="5" r="8043" b="-142996"/>
          <a:stretch/>
        </p:blipFill>
        <p:spPr>
          <a:xfrm>
            <a:off x="400051" y="6070928"/>
            <a:ext cx="11056825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2ab9c22db9d_0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ab9c22db9d_0_38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ab9c22db9d_0_38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2ab9c22db9d_0_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3" name="Google Shape;273;g2ab9c22db9d_0_38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1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ab9c22db9d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7"/>
            <a:ext cx="1579206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ab9c22db9d_0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g13008d08be6_0_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13008d08be6_0_37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13008d08be6_0_3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13008d08be6_0_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" name="Google Shape;47;g13008d08be6_0_37"/>
          <p:cNvPicPr preferRelativeResize="0"/>
          <p:nvPr/>
        </p:nvPicPr>
        <p:blipFill rotWithShape="1">
          <a:blip r:embed="rId4">
            <a:alphaModFix/>
          </a:blip>
          <a:srcRect l="34054" b="22342"/>
          <a:stretch/>
        </p:blipFill>
        <p:spPr>
          <a:xfrm>
            <a:off x="0" y="4812138"/>
            <a:ext cx="1737361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3008d08be6_0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7"/>
            <a:ext cx="1579206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3008d08be6_0_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ab9c22db9d_0_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ab9c22db9d_0_4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ab9c22db9d_0_46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g2ab9c22db9d_0_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1" name="Google Shape;281;g2ab9c22db9d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308">
            <a:off x="10464018" y="1601144"/>
            <a:ext cx="1081454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ab9c22db9d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41460"/>
            <a:ext cx="2582983" cy="171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ab9c22db9d_0_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2ab9c22db9d_0_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ab9c22db9d_0_5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ab9c22db9d_0_54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2ab9c22db9d_0_5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9" name="Google Shape;289;g2ab9c22db9d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3" y="1227961"/>
            <a:ext cx="1342275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ab9c22db9d_0_54"/>
          <p:cNvPicPr preferRelativeResize="0"/>
          <p:nvPr/>
        </p:nvPicPr>
        <p:blipFill rotWithShape="1">
          <a:blip r:embed="rId5">
            <a:alphaModFix/>
          </a:blip>
          <a:srcRect l="8151" b="33143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ab9c22db9d_0_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b9c22db9d_0_62"/>
          <p:cNvSpPr/>
          <p:nvPr/>
        </p:nvSpPr>
        <p:spPr>
          <a:xfrm>
            <a:off x="0" y="-11450"/>
            <a:ext cx="12192000" cy="6869400"/>
          </a:xfrm>
          <a:prstGeom prst="rect">
            <a:avLst/>
          </a:prstGeom>
          <a:solidFill>
            <a:srgbClr val="FED4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ab9c22db9d_0_62"/>
          <p:cNvPicPr preferRelativeResize="0"/>
          <p:nvPr/>
        </p:nvPicPr>
        <p:blipFill rotWithShape="1">
          <a:blip r:embed="rId2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ab9c22db9d_0_62"/>
          <p:cNvPicPr preferRelativeResize="0"/>
          <p:nvPr/>
        </p:nvPicPr>
        <p:blipFill rotWithShape="1">
          <a:blip r:embed="rId3">
            <a:alphaModFix/>
          </a:blip>
          <a:srcRect l="24255" b="21459"/>
          <a:stretch/>
        </p:blipFill>
        <p:spPr>
          <a:xfrm>
            <a:off x="0" y="4015298"/>
            <a:ext cx="2780029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ab9c22db9d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82851">
            <a:off x="10190481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ab9c22db9d_0_62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g2ab9c22db9d_0_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9" name="Google Shape;299;g2ab9c22db9d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2ab9c22db9d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ab9c22db9d_0_7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ab9c22db9d_0_70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ab9c22db9d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699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ab9c22db9d_0_7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2ab9c22db9d_0_7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7" name="Google Shape;307;g2ab9c22db9d_0_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1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ab9c22db9d_0_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ab9c22db9d_0_78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ab9c22db9d_0_78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ab9c22db9d_0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ab9c22db9d_0_7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4" name="Google Shape;314;g2ab9c22db9d_0_78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ab9c22db9d_0_78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g2ab9c22db9d_0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13008d08be6_0_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3008d08be6_0_45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3008d08be6_0_45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3008d08be6_0_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" name="Google Shape;55;g13008d08be6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308">
            <a:off x="10464018" y="1601144"/>
            <a:ext cx="1081454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3008d08be6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41460"/>
            <a:ext cx="2582983" cy="171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13008d08be6_0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13008d08be6_0_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13008d08be6_0_53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13008d08be6_0_53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3008d08be6_0_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" name="Google Shape;63;g13008d08be6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4" y="1227961"/>
            <a:ext cx="1342275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3008d08be6_0_53"/>
          <p:cNvPicPr preferRelativeResize="0"/>
          <p:nvPr/>
        </p:nvPicPr>
        <p:blipFill rotWithShape="1">
          <a:blip r:embed="rId5">
            <a:alphaModFix/>
          </a:blip>
          <a:srcRect l="8147" b="33146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3008d08be6_0_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13008d08be6_0_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3008d08be6_0_61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3008d08be6_0_61"/>
          <p:cNvPicPr preferRelativeResize="0"/>
          <p:nvPr/>
        </p:nvPicPr>
        <p:blipFill rotWithShape="1">
          <a:blip r:embed="rId4">
            <a:alphaModFix/>
          </a:blip>
          <a:srcRect l="24253" b="21463"/>
          <a:stretch/>
        </p:blipFill>
        <p:spPr>
          <a:xfrm>
            <a:off x="0" y="4015298"/>
            <a:ext cx="2780029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3008d08be6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1">
            <a:off x="10190481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3008d08be6_0_61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3008d08be6_0_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" name="Google Shape;73;g13008d08be6_0_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13008d08be6_0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3008d08be6_0_69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36034" y="858109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3008d08be6_0_69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3008d08be6_0_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3008d08be6_0_6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g13008d08be6_0_69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3008d08be6_0_6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g13008d08be6_0_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9e7a8ca967_0_7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e7a8ca967_0_757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36034" y="858109"/>
            <a:ext cx="1138715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9e7a8ca967_0_757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9e7a8ca967_0_7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3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9e7a8ca967_0_75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9e7a8ca967_0_757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g29e7a8ca967_0_7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g29e7a8ca967_0_757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29e7a8ca967_0_7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e7a8ca967_0_7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9e7a8ca967_0_767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29e7a8ca967_0_7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g29e7a8ca967_0_7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422" y="6341522"/>
            <a:ext cx="3196166" cy="31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9e7a8ca967_0_767"/>
          <p:cNvPicPr preferRelativeResize="0"/>
          <p:nvPr/>
        </p:nvPicPr>
        <p:blipFill rotWithShape="1">
          <a:blip r:embed="rId3">
            <a:alphaModFix/>
          </a:blip>
          <a:srcRect r="8045" b="-143013"/>
          <a:stretch/>
        </p:blipFill>
        <p:spPr>
          <a:xfrm>
            <a:off x="400051" y="6070928"/>
            <a:ext cx="11056825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008d08be6_0_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3008d08be6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13008d08be6_0_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g13008d08be6_0_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g13008d08be6_0_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e7a8ca967_0_75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29e7a8ca967_0_7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9e7a8ca967_0_7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9e7a8ca967_0_75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29e7a8ca967_0_75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e7a8ca967_0_83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g29e7a8ca967_0_8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g29e7a8ca967_0_8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g29e7a8ca967_0_8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g29e7a8ca967_0_8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b9c22db9d_0_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g2ab9c22db9d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g2ab9c22db9d_0_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g2ab9c22db9d_0_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g2ab9c22db9d_0_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7.png"/><Relationship Id="rId3" Type="http://schemas.openxmlformats.org/officeDocument/2006/relationships/hyperlink" Target="https://sense.odp.nihr.ac.uk/public/sense/app/6ed6ceb4-697f-473e-822f-e8d5ae035e71/overviewinvestigator%20scheme.qvw&amp;lang=en-US&amp;host=QVS%40crn-prod-odp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35.em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hyperlink" Target="http://www.nihr.ac.uk/AssociatePIScheme" TargetMode="External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r.ac.uk/AssociatePIScheme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3" Type="http://schemas.openxmlformats.org/officeDocument/2006/relationships/image" Target="../media/image35.emf"/><Relationship Id="rId7" Type="http://schemas.openxmlformats.org/officeDocument/2006/relationships/slide" Target="slide4.xml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11" Type="http://schemas.openxmlformats.org/officeDocument/2006/relationships/slide" Target="slide12.xml"/><Relationship Id="rId5" Type="http://schemas.openxmlformats.org/officeDocument/2006/relationships/image" Target="../media/image37.png"/><Relationship Id="rId10" Type="http://schemas.openxmlformats.org/officeDocument/2006/relationships/slide" Target="slide11.xml"/><Relationship Id="rId4" Type="http://schemas.openxmlformats.org/officeDocument/2006/relationships/image" Target="../media/image36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24751-C9A5-9211-8B38-B78DE4118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784" y="6134051"/>
            <a:ext cx="743793" cy="709220"/>
          </a:xfrm>
          <a:prstGeom prst="rect">
            <a:avLst/>
          </a:prstGeom>
        </p:spPr>
      </p:pic>
      <p:pic>
        <p:nvPicPr>
          <p:cNvPr id="3" name="Picture 2" descr="NHS England - Wikipedia">
            <a:extLst>
              <a:ext uri="{FF2B5EF4-FFF2-40B4-BE49-F238E27FC236}">
                <a16:creationId xmlns:a16="http://schemas.microsoft.com/office/drawing/2014/main" id="{8E828DF1-DD29-89F9-E6F0-0685FE05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08" y="6148779"/>
            <a:ext cx="812489" cy="63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D86E27A5-9EB5-F088-ECA3-D69E9A07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44" y="6240481"/>
            <a:ext cx="949606" cy="5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21;p1">
            <a:extLst>
              <a:ext uri="{FF2B5EF4-FFF2-40B4-BE49-F238E27FC236}">
                <a16:creationId xmlns:a16="http://schemas.microsoft.com/office/drawing/2014/main" id="{62BAD0EF-5EC4-52DE-2388-01ED2C1E31C3}"/>
              </a:ext>
            </a:extLst>
          </p:cNvPr>
          <p:cNvSpPr txBox="1">
            <a:spLocks/>
          </p:cNvSpPr>
          <p:nvPr/>
        </p:nvSpPr>
        <p:spPr>
          <a:xfrm>
            <a:off x="609900" y="4550784"/>
            <a:ext cx="109698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6000"/>
            </a:pPr>
            <a:r>
              <a:rPr lang="it-IT" sz="3750" b="1" dirty="0">
                <a:latin typeface="Lato"/>
                <a:ea typeface="Lato"/>
                <a:cs typeface="Lato"/>
                <a:sym typeface="Lato"/>
              </a:rPr>
              <a:t>NIHR Associate Principal Investigator (PI) </a:t>
            </a:r>
          </a:p>
          <a:p>
            <a:pPr algn="ctr">
              <a:buClr>
                <a:schemeClr val="lt1"/>
              </a:buClr>
              <a:buSzPts val="6000"/>
            </a:pPr>
            <a:r>
              <a:rPr lang="it-IT" sz="3750" b="1" dirty="0">
                <a:latin typeface="Lato"/>
                <a:ea typeface="Lato"/>
                <a:cs typeface="Lato"/>
                <a:sym typeface="Lato"/>
              </a:rPr>
              <a:t>Scheme - Toolkit</a:t>
            </a:r>
          </a:p>
        </p:txBody>
      </p:sp>
      <p:sp>
        <p:nvSpPr>
          <p:cNvPr id="9" name="Google Shape;321;p1">
            <a:extLst>
              <a:ext uri="{FF2B5EF4-FFF2-40B4-BE49-F238E27FC236}">
                <a16:creationId xmlns:a16="http://schemas.microsoft.com/office/drawing/2014/main" id="{D2410156-3011-1138-9EA0-BF7ACF01E311}"/>
              </a:ext>
            </a:extLst>
          </p:cNvPr>
          <p:cNvSpPr txBox="1">
            <a:spLocks/>
          </p:cNvSpPr>
          <p:nvPr/>
        </p:nvSpPr>
        <p:spPr>
          <a:xfrm>
            <a:off x="609900" y="2791692"/>
            <a:ext cx="109698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6000"/>
            </a:pPr>
            <a:r>
              <a:rPr lang="it-IT" sz="7200" b="1" dirty="0">
                <a:latin typeface="Lato"/>
                <a:ea typeface="Lato"/>
                <a:cs typeface="Lato"/>
                <a:sym typeface="Lato"/>
              </a:rPr>
              <a:t>NHS Cancer Vaccine Launch Pad (CVLP)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9e7a8ca967_0_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a Cellular Pathology Genomic Centre (CPGC)?</a:t>
            </a:r>
            <a:endParaRPr sz="3400" b="1" dirty="0">
              <a:solidFill>
                <a:schemeClr val="lt1"/>
              </a:solidFill>
            </a:endParaRPr>
          </a:p>
        </p:txBody>
      </p:sp>
      <p:sp>
        <p:nvSpPr>
          <p:cNvPr id="343" name="Google Shape;343;g29e7a8ca967_0_169"/>
          <p:cNvSpPr txBox="1">
            <a:spLocks noGrp="1"/>
          </p:cNvSpPr>
          <p:nvPr>
            <p:ph type="body" idx="1"/>
          </p:nvPr>
        </p:nvSpPr>
        <p:spPr>
          <a:xfrm>
            <a:off x="1022400" y="1277092"/>
            <a:ext cx="10144800" cy="446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Additional resource to improve and streamline tumour tissue handling and processing is required to meet the increasing demand for molecular and genetic diagnostics.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CPGCs have been developed as centres of excellence for tissue sample handling and preparation to facilitate the high-quality molecular testing required for the manufacture of personalised cancer vaccines.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CVLP is the first project to utilise the CPGC network and relies heavily on the service CPGCs provide.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CPGC network also allows for tissue processing and transfer across pathology network borders not typically performed for routine diagnostic work.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6929D-8C24-37E0-433C-4B71230D4F0A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4751-C9A5-9211-8B38-B78DE41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3" name="Picture 2" descr="NHS England - Wikipedia">
              <a:extLst>
                <a:ext uri="{FF2B5EF4-FFF2-40B4-BE49-F238E27FC236}">
                  <a16:creationId xmlns:a16="http://schemas.microsoft.com/office/drawing/2014/main" id="{8E828DF1-DD29-89F9-E6F0-0685FE052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001">
              <a:extLst>
                <a:ext uri="{FF2B5EF4-FFF2-40B4-BE49-F238E27FC236}">
                  <a16:creationId xmlns:a16="http://schemas.microsoft.com/office/drawing/2014/main" id="{D86E27A5-9EB5-F088-ECA3-D69E9A0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38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9e7a8ca967_0_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a Personalised Cancer Vaccine?</a:t>
            </a:r>
            <a:endParaRPr sz="3400" b="1" dirty="0">
              <a:solidFill>
                <a:schemeClr val="lt1"/>
              </a:solidFill>
            </a:endParaRPr>
          </a:p>
        </p:txBody>
      </p:sp>
      <p:sp>
        <p:nvSpPr>
          <p:cNvPr id="343" name="Google Shape;343;g29e7a8ca967_0_169"/>
          <p:cNvSpPr txBox="1">
            <a:spLocks noGrp="1"/>
          </p:cNvSpPr>
          <p:nvPr>
            <p:ph type="body" idx="1"/>
          </p:nvPr>
        </p:nvSpPr>
        <p:spPr>
          <a:xfrm>
            <a:off x="1151725" y="1404175"/>
            <a:ext cx="10144800" cy="3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Personalised cancer vaccines are a type of cancer treatment designed to target an individual's unique cancer cells. They are created by analysing a patient's tumour and identifying specific mutations that are unique to that cancer, then using that information to create a vaccine tailored to that patient. The intention is that the vaccine will stimulate the immune system to specifically recognise and destroy the cancer cells. </a:t>
            </a:r>
          </a:p>
          <a:p>
            <a:pPr marL="457200" lvl="0" indent="-3429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Newer cancer vaccines are based on messenger RNA (mRNA) technology. Unlike traditional vaccines, which contain dead or weakened forms of disease-causing agents, mRNA vaccines contain instructions for the body's own cells to produce a protein that is found in a patient's cancer cells. </a:t>
            </a:r>
          </a:p>
          <a:p>
            <a:pPr marL="457200" lvl="0" indent="-3429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Personalised cancer vaccines are in the experimental stages, with phase 2 and 3 studies required to determine their safety and efficacy.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6929D-8C24-37E0-433C-4B71230D4F0A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4751-C9A5-9211-8B38-B78DE41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3" name="Picture 2" descr="NHS England - Wikipedia">
              <a:extLst>
                <a:ext uri="{FF2B5EF4-FFF2-40B4-BE49-F238E27FC236}">
                  <a16:creationId xmlns:a16="http://schemas.microsoft.com/office/drawing/2014/main" id="{8E828DF1-DD29-89F9-E6F0-0685FE052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001">
              <a:extLst>
                <a:ext uri="{FF2B5EF4-FFF2-40B4-BE49-F238E27FC236}">
                  <a16:creationId xmlns:a16="http://schemas.microsoft.com/office/drawing/2014/main" id="{D86E27A5-9EB5-F088-ECA3-D69E9A0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84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7eaadc0cd9_1_920"/>
          <p:cNvSpPr/>
          <p:nvPr/>
        </p:nvSpPr>
        <p:spPr>
          <a:xfrm rot="10800000">
            <a:off x="0" y="101322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28" name="Google Shape;428;g27eaadc0cd9_1_920"/>
          <p:cNvCxnSpPr/>
          <p:nvPr/>
        </p:nvCxnSpPr>
        <p:spPr>
          <a:xfrm>
            <a:off x="1045077" y="3690102"/>
            <a:ext cx="3900" cy="242100"/>
          </a:xfrm>
          <a:prstGeom prst="straightConnector1">
            <a:avLst/>
          </a:prstGeom>
          <a:noFill/>
          <a:ln w="28575" cap="flat" cmpd="sng">
            <a:solidFill>
              <a:srgbClr val="F7953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g27eaadc0cd9_1_920"/>
          <p:cNvCxnSpPr>
            <a:endCxn id="430" idx="0"/>
          </p:cNvCxnSpPr>
          <p:nvPr/>
        </p:nvCxnSpPr>
        <p:spPr>
          <a:xfrm flipH="1">
            <a:off x="3055588" y="3288725"/>
            <a:ext cx="21900" cy="1710900"/>
          </a:xfrm>
          <a:prstGeom prst="straightConnector1">
            <a:avLst/>
          </a:prstGeom>
          <a:noFill/>
          <a:ln w="28575" cap="flat" cmpd="sng">
            <a:solidFill>
              <a:srgbClr val="F69F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Google Shape;431;g27eaadc0cd9_1_920"/>
          <p:cNvSpPr txBox="1"/>
          <p:nvPr/>
        </p:nvSpPr>
        <p:spPr>
          <a:xfrm>
            <a:off x="617925" y="1562175"/>
            <a:ext cx="1042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g27eaadc0cd9_1_920"/>
          <p:cNvGrpSpPr/>
          <p:nvPr/>
        </p:nvGrpSpPr>
        <p:grpSpPr>
          <a:xfrm>
            <a:off x="140696" y="1079706"/>
            <a:ext cx="11900960" cy="718452"/>
            <a:chOff x="105525" y="809800"/>
            <a:chExt cx="8925943" cy="538852"/>
          </a:xfrm>
        </p:grpSpPr>
        <p:cxnSp>
          <p:nvCxnSpPr>
            <p:cNvPr id="433" name="Google Shape;433;g27eaadc0cd9_1_920"/>
            <p:cNvCxnSpPr>
              <a:stCxn id="434" idx="3"/>
              <a:endCxn id="435" idx="1"/>
            </p:cNvCxnSpPr>
            <p:nvPr/>
          </p:nvCxnSpPr>
          <p:spPr>
            <a:xfrm rot="10800000" flipH="1">
              <a:off x="1462125" y="1075352"/>
              <a:ext cx="6226500" cy="300"/>
            </a:xfrm>
            <a:prstGeom prst="straightConnector1">
              <a:avLst/>
            </a:prstGeom>
            <a:noFill/>
            <a:ln w="19050" cap="flat" cmpd="sng">
              <a:solidFill>
                <a:srgbClr val="1A3E7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4" name="Google Shape;434;g27eaadc0cd9_1_920"/>
            <p:cNvSpPr/>
            <p:nvPr/>
          </p:nvSpPr>
          <p:spPr>
            <a:xfrm>
              <a:off x="105525" y="817652"/>
              <a:ext cx="1356600" cy="516000"/>
            </a:xfrm>
            <a:prstGeom prst="roundRect">
              <a:avLst>
                <a:gd name="adj" fmla="val 16667"/>
              </a:avLst>
            </a:prstGeom>
            <a:solidFill>
              <a:srgbClr val="F795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GB" sz="15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Check your eligibility </a:t>
              </a:r>
              <a:endParaRPr sz="15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6" name="Google Shape;436;g27eaadc0cd9_1_920"/>
            <p:cNvSpPr/>
            <p:nvPr/>
          </p:nvSpPr>
          <p:spPr>
            <a:xfrm>
              <a:off x="1624877" y="809800"/>
              <a:ext cx="1342800" cy="531000"/>
            </a:xfrm>
            <a:prstGeom prst="roundRect">
              <a:avLst>
                <a:gd name="adj" fmla="val 16667"/>
              </a:avLst>
            </a:prstGeom>
            <a:solidFill>
              <a:srgbClr val="F69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Find a study </a:t>
              </a:r>
              <a:endParaRPr sz="15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7" name="Google Shape;437;g27eaadc0cd9_1_920"/>
            <p:cNvSpPr/>
            <p:nvPr/>
          </p:nvSpPr>
          <p:spPr>
            <a:xfrm>
              <a:off x="3137415" y="817652"/>
              <a:ext cx="1342800" cy="531000"/>
            </a:xfrm>
            <a:prstGeom prst="roundRect">
              <a:avLst>
                <a:gd name="adj" fmla="val 16667"/>
              </a:avLst>
            </a:prstGeom>
            <a:solidFill>
              <a:srgbClr val="F4DB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GB" sz="15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Complete the Application form</a:t>
              </a:r>
              <a:endParaRPr sz="15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g27eaadc0cd9_1_920"/>
            <p:cNvSpPr/>
            <p:nvPr/>
          </p:nvSpPr>
          <p:spPr>
            <a:xfrm>
              <a:off x="4649964" y="817636"/>
              <a:ext cx="1342800" cy="531000"/>
            </a:xfrm>
            <a:prstGeom prst="roundRect">
              <a:avLst>
                <a:gd name="adj" fmla="val 16667"/>
              </a:avLst>
            </a:prstGeom>
            <a:solidFill>
              <a:srgbClr val="3FAF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GB" sz="15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Access to online learning </a:t>
              </a:r>
              <a:endParaRPr sz="15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9" name="Google Shape;439;g27eaadc0cd9_1_920"/>
            <p:cNvSpPr/>
            <p:nvPr/>
          </p:nvSpPr>
          <p:spPr>
            <a:xfrm>
              <a:off x="6169317" y="809800"/>
              <a:ext cx="1342800" cy="531000"/>
            </a:xfrm>
            <a:prstGeom prst="roundRect">
              <a:avLst>
                <a:gd name="adj" fmla="val 16667"/>
              </a:avLst>
            </a:prstGeom>
            <a:solidFill>
              <a:srgbClr val="58BA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Complete Associate PI Checklist</a:t>
              </a:r>
              <a:endParaRPr sz="15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5" name="Google Shape;435;g27eaadc0cd9_1_920"/>
            <p:cNvSpPr/>
            <p:nvPr/>
          </p:nvSpPr>
          <p:spPr>
            <a:xfrm>
              <a:off x="7688668" y="809800"/>
              <a:ext cx="1342800" cy="531000"/>
            </a:xfrm>
            <a:prstGeom prst="roundRect">
              <a:avLst>
                <a:gd name="adj" fmla="val 16667"/>
              </a:avLst>
            </a:prstGeom>
            <a:solidFill>
              <a:srgbClr val="616BB3">
                <a:alpha val="74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Certificate awarded</a:t>
              </a:r>
              <a:endParaRPr sz="15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40" name="Google Shape;440;g27eaadc0cd9_1_920"/>
          <p:cNvGrpSpPr/>
          <p:nvPr/>
        </p:nvGrpSpPr>
        <p:grpSpPr>
          <a:xfrm>
            <a:off x="140700" y="1778150"/>
            <a:ext cx="11910305" cy="2889103"/>
            <a:chOff x="105528" y="1333646"/>
            <a:chExt cx="8932952" cy="2166881"/>
          </a:xfrm>
        </p:grpSpPr>
        <p:sp>
          <p:nvSpPr>
            <p:cNvPr id="441" name="Google Shape;441;g27eaadc0cd9_1_920"/>
            <p:cNvSpPr/>
            <p:nvPr/>
          </p:nvSpPr>
          <p:spPr>
            <a:xfrm>
              <a:off x="1618075" y="1340225"/>
              <a:ext cx="1356600" cy="1186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69F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93E72"/>
                  </a:solidFill>
                  <a:latin typeface="Lato"/>
                  <a:ea typeface="Lato"/>
                  <a:cs typeface="Lato"/>
                  <a:sym typeface="Lato"/>
                </a:rPr>
                <a:t>To identify a study that is registered onto the Associate PI Scheme and open to recruitment at your local site, visit the </a:t>
              </a:r>
              <a:r>
                <a:rPr lang="en-GB" sz="1100" b="1" u="sng">
                  <a:solidFill>
                    <a:srgbClr val="193E72"/>
                  </a:solidFill>
                  <a:latin typeface="Lato"/>
                  <a:ea typeface="Lato"/>
                  <a:cs typeface="Lato"/>
                  <a:sym typeface="La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Associate PI Scheme dashboard</a:t>
              </a:r>
              <a:r>
                <a:rPr lang="en-GB" sz="1100" b="1">
                  <a:solidFill>
                    <a:srgbClr val="193E72"/>
                  </a:solidFill>
                </a:rPr>
                <a:t>,</a:t>
              </a:r>
              <a:r>
                <a:rPr lang="en-GB" sz="1100">
                  <a:solidFill>
                    <a:srgbClr val="193E72"/>
                  </a:solidFill>
                </a:rPr>
                <a:t> and the ‘</a:t>
              </a:r>
              <a:r>
                <a:rPr lang="en-GB" sz="1100" i="1">
                  <a:solidFill>
                    <a:srgbClr val="193E72"/>
                  </a:solidFill>
                </a:rPr>
                <a:t>Where can I Take Part?</a:t>
              </a:r>
              <a:r>
                <a:rPr lang="en-GB" sz="1100">
                  <a:solidFill>
                    <a:srgbClr val="193E72"/>
                  </a:solidFill>
                </a:rPr>
                <a:t>’ tool.</a:t>
              </a:r>
              <a:endParaRPr sz="1100">
                <a:solidFill>
                  <a:srgbClr val="193E7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2" name="Google Shape;442;g27eaadc0cd9_1_920"/>
            <p:cNvSpPr/>
            <p:nvPr/>
          </p:nvSpPr>
          <p:spPr>
            <a:xfrm>
              <a:off x="105528" y="1333646"/>
              <a:ext cx="1356600" cy="1434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795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Before you begin, check you meet the trainee eligibility criteria - Full details can be </a:t>
              </a: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found on the </a:t>
              </a:r>
              <a:r>
                <a:rPr lang="en-GB" sz="11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NIHR Associate PI Scheme Website: </a:t>
              </a:r>
              <a:endParaRPr sz="11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GB" sz="1100" u="sng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www.NIHR.ac.uk/AssociatePIScheme</a:t>
              </a:r>
              <a:endParaRPr sz="1100">
                <a:solidFill>
                  <a:srgbClr val="1A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3" name="Google Shape;443;g27eaadc0cd9_1_920"/>
            <p:cNvSpPr/>
            <p:nvPr/>
          </p:nvSpPr>
          <p:spPr>
            <a:xfrm>
              <a:off x="3130625" y="1347400"/>
              <a:ext cx="1356600" cy="1119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4DB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Applicants must gain prior approval from their Local PI.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Complete and submit the Associate PI </a:t>
              </a:r>
              <a:r>
                <a:rPr lang="en-GB" sz="11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Trainee</a:t>
              </a: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 application form.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4" name="Google Shape;444;g27eaadc0cd9_1_920"/>
            <p:cNvSpPr/>
            <p:nvPr/>
          </p:nvSpPr>
          <p:spPr>
            <a:xfrm>
              <a:off x="4643175" y="1347375"/>
              <a:ext cx="1356600" cy="1126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FAF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Once successfully registered onto the Scheme, you will be given access to the </a:t>
              </a:r>
              <a:r>
                <a:rPr lang="en-GB" sz="11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Associate PI Scheme Learning Pathway in NIHR Learn</a:t>
              </a: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5" name="Google Shape;445;g27eaadc0cd9_1_920"/>
            <p:cNvSpPr/>
            <p:nvPr/>
          </p:nvSpPr>
          <p:spPr>
            <a:xfrm>
              <a:off x="6162529" y="1340227"/>
              <a:ext cx="1356600" cy="2160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2CA8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The Associate PI Trainee works alongside their Local PI for </a:t>
              </a:r>
              <a:r>
                <a:rPr lang="en-GB" sz="11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6 months</a:t>
              </a: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The Local PI acts as a mentor during their time on the Scheme. 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The Associate PI trainee fills in their checklist as they go, and completes the Associate PI Scheme Learning Pathway in NIHR Learn.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6" name="Google Shape;446;g27eaadc0cd9_1_920"/>
            <p:cNvSpPr/>
            <p:nvPr/>
          </p:nvSpPr>
          <p:spPr>
            <a:xfrm>
              <a:off x="7681880" y="1340227"/>
              <a:ext cx="1356600" cy="1915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616B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The Checklist gets signed off by Local PI and National Study Coordinator.</a:t>
              </a: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The Associate PI trainee must then </a:t>
              </a:r>
              <a:r>
                <a:rPr lang="en-GB" sz="1100" b="1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Submit their completed and fully signed Checklist.</a:t>
              </a:r>
              <a:endParaRPr sz="1100" b="1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1A3E72"/>
                  </a:solidFill>
                  <a:latin typeface="Lato"/>
                  <a:ea typeface="Lato"/>
                  <a:cs typeface="Lato"/>
                  <a:sym typeface="Lato"/>
                </a:rPr>
                <a:t>Certificate is issued, officially confirming ‘Associate PI’ status.</a:t>
              </a: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A3E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47" name="Google Shape;447;g27eaadc0cd9_1_9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9985" y="3592137"/>
            <a:ext cx="1931225" cy="11842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8" name="Google Shape;448;g27eaadc0cd9_1_9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5988" y="3731951"/>
            <a:ext cx="1931226" cy="1502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449" name="Google Shape;449;g27eaadc0cd9_1_920"/>
          <p:cNvCxnSpPr>
            <a:stCxn id="443" idx="2"/>
            <a:endCxn id="448" idx="0"/>
          </p:cNvCxnSpPr>
          <p:nvPr/>
        </p:nvCxnSpPr>
        <p:spPr>
          <a:xfrm>
            <a:off x="5078440" y="3288851"/>
            <a:ext cx="3300" cy="443100"/>
          </a:xfrm>
          <a:prstGeom prst="straightConnector1">
            <a:avLst/>
          </a:prstGeom>
          <a:noFill/>
          <a:ln w="28575" cap="flat" cmpd="sng">
            <a:solidFill>
              <a:srgbClr val="F4DB8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g27eaadc0cd9_1_920"/>
          <p:cNvCxnSpPr>
            <a:stCxn id="444" idx="2"/>
          </p:cNvCxnSpPr>
          <p:nvPr/>
        </p:nvCxnSpPr>
        <p:spPr>
          <a:xfrm flipH="1">
            <a:off x="7090623" y="3298417"/>
            <a:ext cx="4500" cy="278400"/>
          </a:xfrm>
          <a:prstGeom prst="straightConnector1">
            <a:avLst/>
          </a:prstGeom>
          <a:noFill/>
          <a:ln w="28575" cap="flat" cmpd="sng">
            <a:solidFill>
              <a:srgbClr val="3FAF7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2" name="Google Shape;452;g27eaadc0cd9_1_9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2275" y="3592125"/>
            <a:ext cx="1819050" cy="1782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0" name="Google Shape;430;g27eaadc0cd9_1_9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9975" y="4999625"/>
            <a:ext cx="1931226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3" name="Google Shape;453;g27eaadc0cd9_1_9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39575" y="4557650"/>
            <a:ext cx="1011500" cy="140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454" name="Google Shape;454;g27eaadc0cd9_1_920"/>
          <p:cNvCxnSpPr>
            <a:stCxn id="446" idx="2"/>
            <a:endCxn id="453" idx="0"/>
          </p:cNvCxnSpPr>
          <p:nvPr/>
        </p:nvCxnSpPr>
        <p:spPr>
          <a:xfrm flipH="1">
            <a:off x="11145427" y="4340461"/>
            <a:ext cx="1200" cy="217200"/>
          </a:xfrm>
          <a:prstGeom prst="straightConnector1">
            <a:avLst/>
          </a:prstGeom>
          <a:noFill/>
          <a:ln w="28575" cap="flat" cmpd="sng">
            <a:solidFill>
              <a:srgbClr val="616BB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5" name="Google Shape;455;g27eaadc0cd9_1_9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3575" y="3871800"/>
            <a:ext cx="1729790" cy="1502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61E0F3-86BE-BC4F-D38B-EECCA8C5B943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1B3767-5D61-61FB-8DDD-41E64E569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2C4E80FA-6E3D-2EA9-358A-71F18818F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40B29319-F30F-88FB-45D8-92F9B4E5D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44B91EE2-821C-E383-661A-085F593A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45" y="90497"/>
            <a:ext cx="10515600" cy="86550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Associate PI Scheme </a:t>
            </a:r>
            <a:r>
              <a:rPr lang="it-IT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Trainee</a:t>
            </a:r>
            <a:r>
              <a:rPr lang="it-IT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process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g29e7a8ca967_0_7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4166" y="3297500"/>
            <a:ext cx="4092869" cy="26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29e7a8ca967_0_738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29e7a8ca967_0_738"/>
          <p:cNvSpPr txBox="1">
            <a:spLocks noGrp="1"/>
          </p:cNvSpPr>
          <p:nvPr>
            <p:ph type="title"/>
          </p:nvPr>
        </p:nvSpPr>
        <p:spPr>
          <a:xfrm>
            <a:off x="0" y="82225"/>
            <a:ext cx="12192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Associate PI Scheme - Checklist Activities</a:t>
            </a:r>
            <a:endParaRPr sz="3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5" name="Google Shape;465;g29e7a8ca967_0_7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267" y="1244368"/>
            <a:ext cx="4603434" cy="20471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66" name="Google Shape;466;g29e7a8ca967_0_738"/>
          <p:cNvSpPr/>
          <p:nvPr/>
        </p:nvSpPr>
        <p:spPr>
          <a:xfrm>
            <a:off x="847600" y="4511217"/>
            <a:ext cx="4988100" cy="780000"/>
          </a:xfrm>
          <a:prstGeom prst="roundRect">
            <a:avLst>
              <a:gd name="adj" fmla="val 16667"/>
            </a:avLst>
          </a:prstGeom>
          <a:solidFill>
            <a:srgbClr val="1A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Activity is evidenced via an online Checklist hosted on NIHR Learn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g29e7a8ca967_0_738"/>
          <p:cNvSpPr txBox="1"/>
          <p:nvPr/>
        </p:nvSpPr>
        <p:spPr>
          <a:xfrm>
            <a:off x="587199" y="1232817"/>
            <a:ext cx="52485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What does the Checklist cover?</a:t>
            </a:r>
            <a:endParaRPr sz="1700" b="1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Signature on study-specific delegation log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Dissemination to the department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Engagement with staff, research team meetings (Diary of research team meetings)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Site log, protocol amends, data returns and quality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Train staff (GCP, protocol)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Screening logs, recruitment/consent of patients or facilitating consent of patients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Deputising for PI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500"/>
              <a:buFont typeface="Lato"/>
              <a:buChar char="●"/>
            </a:pPr>
            <a:r>
              <a:rPr lang="en-GB" sz="15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PPI activities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8" name="Google Shape;468;g29e7a8ca967_0_738"/>
          <p:cNvCxnSpPr>
            <a:endCxn id="465" idx="1"/>
          </p:cNvCxnSpPr>
          <p:nvPr/>
        </p:nvCxnSpPr>
        <p:spPr>
          <a:xfrm rot="-5400000">
            <a:off x="5022267" y="2696634"/>
            <a:ext cx="2459700" cy="1602300"/>
          </a:xfrm>
          <a:prstGeom prst="curvedConnector2">
            <a:avLst/>
          </a:prstGeom>
          <a:noFill/>
          <a:ln w="28575" cap="flat" cmpd="sng">
            <a:solidFill>
              <a:srgbClr val="193E7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69" name="Google Shape;469;g29e7a8ca967_0_738"/>
          <p:cNvCxnSpPr>
            <a:stCxn id="466" idx="3"/>
          </p:cNvCxnSpPr>
          <p:nvPr/>
        </p:nvCxnSpPr>
        <p:spPr>
          <a:xfrm rot="10800000" flipH="1">
            <a:off x="5835700" y="4884117"/>
            <a:ext cx="2051700" cy="17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1A3E7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66C13B6-20D4-F0C6-D234-3632A5844A66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7BB901-13EC-978D-E310-FD66BB00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1868A6F9-C8DD-4F57-371C-C6F0AD488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A2AFBB99-300E-A1B6-12E0-AF6608661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fa4680dd95_0_0"/>
          <p:cNvSpPr txBox="1">
            <a:spLocks noGrp="1"/>
          </p:cNvSpPr>
          <p:nvPr>
            <p:ph type="title"/>
          </p:nvPr>
        </p:nvSpPr>
        <p:spPr>
          <a:xfrm>
            <a:off x="492675" y="641375"/>
            <a:ext cx="109698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2900" b="1" dirty="0">
                <a:latin typeface="Lato"/>
                <a:ea typeface="Lato"/>
                <a:cs typeface="Lato"/>
                <a:sym typeface="Lato"/>
              </a:rPr>
              <a:t>For further information, </a:t>
            </a:r>
            <a:endParaRPr sz="29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2900" b="1" dirty="0">
                <a:latin typeface="Lato"/>
                <a:ea typeface="Lato"/>
                <a:cs typeface="Lato"/>
                <a:sym typeface="Lato"/>
              </a:rPr>
              <a:t>visit the website at</a:t>
            </a:r>
            <a:endParaRPr sz="29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29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900" b="1" u="sng" dirty="0">
                <a:latin typeface="Lato"/>
                <a:ea typeface="Lato"/>
                <a:cs typeface="Lato"/>
                <a:sym typeface="Lato"/>
                <a:hlinkClick r:id="rId3"/>
              </a:rPr>
              <a:t>www.NIHR.ac.uk/AssociatePIScheme</a:t>
            </a:r>
            <a:endParaRPr sz="29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30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3000" b="1" dirty="0">
                <a:latin typeface="Lato"/>
                <a:ea typeface="Lato"/>
                <a:cs typeface="Lato"/>
                <a:sym typeface="Lato"/>
              </a:rPr>
              <a:t>or scan the QR code below</a:t>
            </a:r>
            <a:endParaRPr sz="45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9" name="Google Shape;539;gfa4680dd9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700" y="4035475"/>
            <a:ext cx="2299375" cy="229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960EF0-2494-BD5C-B748-6C59E6BE8FD1}"/>
              </a:ext>
            </a:extLst>
          </p:cNvPr>
          <p:cNvGrpSpPr/>
          <p:nvPr/>
        </p:nvGrpSpPr>
        <p:grpSpPr>
          <a:xfrm>
            <a:off x="9286908" y="6148779"/>
            <a:ext cx="2700305" cy="633795"/>
            <a:chOff x="9286908" y="6148779"/>
            <a:chExt cx="2700305" cy="633795"/>
          </a:xfrm>
        </p:grpSpPr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F9E6FEA2-29F0-F1BE-15F5-6A14792BA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1D9278FA-13F8-F00B-179E-7DD064A329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" t="5582" r="5080" b="6108"/>
            <a:stretch/>
          </p:blipFill>
          <p:spPr bwMode="auto">
            <a:xfrm>
              <a:off x="11149013" y="6269831"/>
              <a:ext cx="838200" cy="46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A circular logo with a sailboat and text&#10;&#10;Description automatically generated">
            <a:extLst>
              <a:ext uri="{FF2B5EF4-FFF2-40B4-BE49-F238E27FC236}">
                <a16:creationId xmlns:a16="http://schemas.microsoft.com/office/drawing/2014/main" id="{C26CD343-0BEA-3D74-AC14-267CEF4EC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8256" y="6068137"/>
            <a:ext cx="708335" cy="709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9e7a8ca967_0_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Contents</a:t>
            </a:r>
            <a:endParaRPr sz="3400" b="1" dirty="0">
              <a:solidFill>
                <a:schemeClr val="l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6929D-8C24-37E0-433C-4B71230D4F0A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4751-C9A5-9211-8B38-B78DE41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3" name="Picture 2" descr="NHS England - Wikipedia">
              <a:extLst>
                <a:ext uri="{FF2B5EF4-FFF2-40B4-BE49-F238E27FC236}">
                  <a16:creationId xmlns:a16="http://schemas.microsoft.com/office/drawing/2014/main" id="{8E828DF1-DD29-89F9-E6F0-0685FE052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001">
              <a:extLst>
                <a:ext uri="{FF2B5EF4-FFF2-40B4-BE49-F238E27FC236}">
                  <a16:creationId xmlns:a16="http://schemas.microsoft.com/office/drawing/2014/main" id="{D86E27A5-9EB5-F088-ECA3-D69E9A0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Google Shape;343;g29e7a8ca967_0_169">
            <a:extLst>
              <a:ext uri="{FF2B5EF4-FFF2-40B4-BE49-F238E27FC236}">
                <a16:creationId xmlns:a16="http://schemas.microsoft.com/office/drawing/2014/main" id="{E9BDAD43-68D8-4A1E-CBBA-B42C1F884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7734" y="866224"/>
            <a:ext cx="5494131" cy="425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6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Aims of the Associate PI Scheme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6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 of the Associate PI Scheme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 of the Associate PI Scheme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6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Associate PI Scheme – Endorsements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can join the Associate PI Scheme (CVLP)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The CVLP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a Cellular Pathology Genomics Centre?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a Personalised Cancer Vaccine?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Associate PI Scheme - Trainee Process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Associate PI Scheme – Checklist Activities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r>
              <a:rPr lang="en-GB" sz="18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Further information</a:t>
            </a:r>
            <a:endParaRPr lang="en-GB" sz="18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endParaRPr lang="en-GB" sz="1800" dirty="0"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endParaRPr lang="en-GB" sz="1800" dirty="0">
              <a:latin typeface="Lato"/>
              <a:ea typeface="Lato"/>
              <a:cs typeface="Lato"/>
              <a:sym typeface="Lato"/>
            </a:endParaRPr>
          </a:p>
          <a:p>
            <a:pPr indent="-342962" algn="just">
              <a:lnSpc>
                <a:spcPct val="115000"/>
              </a:lnSpc>
              <a:buSzPts val="1800"/>
              <a:buFont typeface="Lato"/>
              <a:buChar char="•"/>
            </a:pPr>
            <a:endParaRPr lang="en-GB"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6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endParaRPr sz="600" dirty="0"/>
          </a:p>
        </p:txBody>
      </p:sp>
    </p:spTree>
    <p:extLst>
      <p:ext uri="{BB962C8B-B14F-4D97-AF65-F5344CB8AC3E}">
        <p14:creationId xmlns:p14="http://schemas.microsoft.com/office/powerpoint/2010/main" val="40061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9e7a8ca967_0_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Aims of the Associate PI Scheme</a:t>
            </a:r>
            <a:r>
              <a:rPr lang="en-GB" sz="3400" b="1" dirty="0">
                <a:solidFill>
                  <a:schemeClr val="lt1"/>
                </a:solidFill>
              </a:rPr>
              <a:t> </a:t>
            </a:r>
            <a:endParaRPr sz="3400" b="1" dirty="0">
              <a:solidFill>
                <a:schemeClr val="lt1"/>
              </a:solidFill>
            </a:endParaRPr>
          </a:p>
        </p:txBody>
      </p:sp>
      <p:sp>
        <p:nvSpPr>
          <p:cNvPr id="343" name="Google Shape;343;g29e7a8ca967_0_169"/>
          <p:cNvSpPr txBox="1">
            <a:spLocks noGrp="1"/>
          </p:cNvSpPr>
          <p:nvPr>
            <p:ph type="body" idx="1"/>
          </p:nvPr>
        </p:nvSpPr>
        <p:spPr>
          <a:xfrm>
            <a:off x="1023600" y="1910402"/>
            <a:ext cx="10144800" cy="303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To integrate clinical research into clinical training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To develop doctors, nurses, and healthcare professionals to be the PIs of the future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To engage, recognise, and promote healthcare professional engagement in NIHR portfolio research, consistently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6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To increase opportunities for patients to be involved in high quality research to ultimately improve care</a:t>
            </a:r>
            <a:endParaRPr sz="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6929D-8C24-37E0-433C-4B71230D4F0A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4751-C9A5-9211-8B38-B78DE41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3" name="Picture 2" descr="NHS England - Wikipedia">
              <a:extLst>
                <a:ext uri="{FF2B5EF4-FFF2-40B4-BE49-F238E27FC236}">
                  <a16:creationId xmlns:a16="http://schemas.microsoft.com/office/drawing/2014/main" id="{8E828DF1-DD29-89F9-E6F0-0685FE052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001">
              <a:extLst>
                <a:ext uri="{FF2B5EF4-FFF2-40B4-BE49-F238E27FC236}">
                  <a16:creationId xmlns:a16="http://schemas.microsoft.com/office/drawing/2014/main" id="{D86E27A5-9EB5-F088-ECA3-D69E9A0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173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2de290062f_0_427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2de290062f_0_427"/>
          <p:cNvSpPr txBox="1">
            <a:spLocks noGrp="1"/>
          </p:cNvSpPr>
          <p:nvPr>
            <p:ph type="title"/>
          </p:nvPr>
        </p:nvSpPr>
        <p:spPr>
          <a:xfrm>
            <a:off x="0" y="-12875"/>
            <a:ext cx="121920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880"/>
              <a:buFont typeface="Arial"/>
              <a:buNone/>
            </a:pPr>
            <a:r>
              <a:rPr lang="en-GB" sz="364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Structure of the Associate PI Scheme</a:t>
            </a:r>
            <a:endParaRPr sz="364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g22de290062f_0_427"/>
          <p:cNvSpPr txBox="1"/>
          <p:nvPr/>
        </p:nvSpPr>
        <p:spPr>
          <a:xfrm>
            <a:off x="1095150" y="939925"/>
            <a:ext cx="9999300" cy="397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9055" algn="l" rtl="0">
              <a:lnSpc>
                <a:spcPct val="150000"/>
              </a:lnSpc>
              <a:spcBef>
                <a:spcPts val="1000"/>
              </a:spcBef>
              <a:buClr>
                <a:srgbClr val="193E72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Open to any health and care professional who is not currently fully funded to work in research, and is willing to make a significant contribution to the conduct and delivery of a study at a local level</a:t>
            </a:r>
            <a:endParaRPr sz="18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9055" algn="l" rtl="0">
              <a:lnSpc>
                <a:spcPct val="150000"/>
              </a:lnSpc>
              <a:spcBef>
                <a:spcPts val="1000"/>
              </a:spcBef>
              <a:buClr>
                <a:srgbClr val="193E72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Participation in the Associate PI Scheme does not absolve local PIs of their legal responsibilities at site</a:t>
            </a:r>
            <a:endParaRPr sz="18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9055" algn="l" rtl="0">
              <a:lnSpc>
                <a:spcPct val="150000"/>
              </a:lnSpc>
              <a:spcBef>
                <a:spcPts val="1000"/>
              </a:spcBef>
              <a:buClr>
                <a:srgbClr val="193E72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Commitment of at least 6 months to complete the checklist of activities required for gaining Associate PI status</a:t>
            </a:r>
            <a:endParaRPr sz="18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9055" algn="l" rtl="0">
              <a:lnSpc>
                <a:spcPct val="150000"/>
              </a:lnSpc>
              <a:spcBef>
                <a:spcPts val="1000"/>
              </a:spcBef>
              <a:buClr>
                <a:srgbClr val="193E72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There is no funding associated with the Associate PI Scheme. Applicants will take part in the Scheme alongside performing their core role</a:t>
            </a:r>
            <a:endParaRPr sz="18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9055" algn="l" rtl="0">
              <a:lnSpc>
                <a:spcPct val="150000"/>
              </a:lnSpc>
              <a:spcBef>
                <a:spcPts val="1000"/>
              </a:spcBef>
              <a:buClr>
                <a:srgbClr val="193E72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Applicants must register prospectively - retrospective recognition is not supported</a:t>
            </a:r>
            <a:endParaRPr sz="1800" dirty="0">
              <a:solidFill>
                <a:srgbClr val="193E7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5D55-AC4B-F39F-ADD3-DAC4B102DD9C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02D0BC-B6BA-D111-FEA4-0ED17DFF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2F61D97F-69CA-E17B-949C-8A5EF0E39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9B4D2A3B-D119-97DA-FF52-C0C86ED69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7eaadc0cd9_1_1291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7eaadc0cd9_1_1291"/>
          <p:cNvSpPr txBox="1"/>
          <p:nvPr/>
        </p:nvSpPr>
        <p:spPr>
          <a:xfrm>
            <a:off x="-1200" y="0"/>
            <a:ext cx="12192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Benefits of the Associate PI Scheme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g27eaadc0cd9_1_1291"/>
          <p:cNvSpPr txBox="1"/>
          <p:nvPr/>
        </p:nvSpPr>
        <p:spPr>
          <a:xfrm>
            <a:off x="347575" y="1291275"/>
            <a:ext cx="5142600" cy="4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For the Associate PI</a:t>
            </a:r>
            <a:endParaRPr sz="1600" b="1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" b="1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200"/>
              <a:buFont typeface="Lato"/>
              <a:buChar char="•"/>
            </a:pPr>
            <a:r>
              <a:rPr lang="en-GB" sz="1500" dirty="0">
                <a:solidFill>
                  <a:srgbClr val="19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Experience of research with the oversight of the local enthusiastic PI</a:t>
            </a:r>
            <a:endParaRPr sz="1500" dirty="0">
              <a:solidFill>
                <a:srgbClr val="193E7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200"/>
              <a:buFont typeface="Lato"/>
              <a:buChar char="•"/>
            </a:pPr>
            <a:r>
              <a:rPr lang="en-GB" sz="1500" dirty="0">
                <a:solidFill>
                  <a:srgbClr val="19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Learns about the challenges and practicalities of delivering a portfolio study</a:t>
            </a:r>
            <a:endParaRPr sz="1500" dirty="0">
              <a:solidFill>
                <a:srgbClr val="193E7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200"/>
              <a:buFont typeface="Lato"/>
              <a:buChar char="•"/>
            </a:pPr>
            <a:r>
              <a:rPr lang="en-GB" sz="1500" dirty="0">
                <a:solidFill>
                  <a:srgbClr val="19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Evidenced activity via the Checklist</a:t>
            </a:r>
            <a:endParaRPr sz="1500" dirty="0">
              <a:solidFill>
                <a:srgbClr val="193E7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200"/>
              <a:buFont typeface="Lato"/>
              <a:buChar char="•"/>
            </a:pPr>
            <a:r>
              <a:rPr lang="en-GB" sz="1500" dirty="0">
                <a:solidFill>
                  <a:srgbClr val="19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Participation is recognised through certification for their training portfolio</a:t>
            </a:r>
            <a:endParaRPr sz="1500" dirty="0">
              <a:solidFill>
                <a:srgbClr val="193E7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•"/>
            </a:pPr>
            <a:r>
              <a:rPr lang="en-GB" sz="1500" dirty="0">
                <a:solidFill>
                  <a:srgbClr val="19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Portfolio Career benefits</a:t>
            </a:r>
            <a:endParaRPr sz="1500" dirty="0">
              <a:solidFill>
                <a:srgbClr val="193E7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200"/>
              <a:buFont typeface="Lato"/>
              <a:buChar char="•"/>
            </a:pPr>
            <a:r>
              <a:rPr lang="en-GB" sz="1500" dirty="0">
                <a:solidFill>
                  <a:srgbClr val="193E7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Associate PIs will be acknowledged in the primary publication(s) from the study</a:t>
            </a:r>
            <a:endParaRPr sz="15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g27eaadc0cd9_1_1291"/>
          <p:cNvSpPr txBox="1"/>
          <p:nvPr/>
        </p:nvSpPr>
        <p:spPr>
          <a:xfrm>
            <a:off x="6009175" y="1280675"/>
            <a:ext cx="56400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b="1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For the PI</a:t>
            </a:r>
            <a:endParaRPr b="1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Additional support with the delivery of the study</a:t>
            </a:r>
            <a:endParaRPr sz="13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Developing the PIs of the future</a:t>
            </a:r>
            <a:endParaRPr sz="13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3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b="1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For Study Team/CTU</a:t>
            </a:r>
            <a:endParaRPr b="1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Increased support for the trial at sites - managing delegation logs, etc.</a:t>
            </a:r>
            <a:endParaRPr sz="13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Increased Data Quality</a:t>
            </a:r>
            <a:endParaRPr sz="13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Speedier </a:t>
            </a:r>
            <a:r>
              <a:rPr lang="en-GB" sz="13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elivery</a:t>
            </a:r>
            <a:endParaRPr sz="13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Enhanced Recruitment</a:t>
            </a:r>
            <a:endParaRPr sz="13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3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For the Patients</a:t>
            </a:r>
            <a:endParaRPr b="1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100"/>
              <a:buFont typeface="Lato"/>
              <a:buChar char="●"/>
            </a:pPr>
            <a:r>
              <a:rPr lang="en-GB" sz="1300" b="0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Increased opportunities to be involved in high-quality research</a:t>
            </a:r>
            <a:endParaRPr sz="1300" b="0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79" name="Google Shape;479;g27eaadc0cd9_1_1291"/>
          <p:cNvCxnSpPr/>
          <p:nvPr/>
        </p:nvCxnSpPr>
        <p:spPr>
          <a:xfrm flipH="1">
            <a:off x="5648225" y="1204925"/>
            <a:ext cx="14400" cy="4719600"/>
          </a:xfrm>
          <a:prstGeom prst="straightConnector1">
            <a:avLst/>
          </a:prstGeom>
          <a:noFill/>
          <a:ln w="19050" cap="flat" cmpd="sng">
            <a:solidFill>
              <a:srgbClr val="EA5D4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E784174-2073-8649-5545-A9B2510A311D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319AD6-18A1-5E43-98C2-73893E3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BD0F122D-52C0-616E-3F14-0669C6923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B5E89CBD-E90A-CEB7-1591-286408856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e7a8ca967_0_342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9e7a8ca967_0_342"/>
          <p:cNvSpPr txBox="1">
            <a:spLocks noGrp="1"/>
          </p:cNvSpPr>
          <p:nvPr>
            <p:ph type="title"/>
          </p:nvPr>
        </p:nvSpPr>
        <p:spPr>
          <a:xfrm>
            <a:off x="-122450" y="-3000"/>
            <a:ext cx="12192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5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Associate PI Scheme – Endorsements</a:t>
            </a:r>
            <a:endParaRPr sz="35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g29e7a8ca967_0_342"/>
          <p:cNvSpPr txBox="1"/>
          <p:nvPr/>
        </p:nvSpPr>
        <p:spPr>
          <a:xfrm>
            <a:off x="446849" y="1184600"/>
            <a:ext cx="10930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The Scheme is endorsed by the NIHR Clinical Research Network, and the following Royal Colleges:</a:t>
            </a:r>
            <a:endParaRPr sz="1600" b="1" i="0" u="none" strike="noStrike" cap="none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g29e7a8ca967_0_342"/>
          <p:cNvSpPr txBox="1"/>
          <p:nvPr/>
        </p:nvSpPr>
        <p:spPr>
          <a:xfrm>
            <a:off x="3695022" y="1953168"/>
            <a:ext cx="4799556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400"/>
              <a:buFont typeface="Lato"/>
              <a:buChar char="●"/>
            </a:pPr>
            <a:r>
              <a:rPr lang="en-GB" sz="20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Royal College of Physicians</a:t>
            </a:r>
            <a:endParaRPr sz="20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400"/>
              <a:buFont typeface="Lato"/>
              <a:buChar char="●"/>
            </a:pPr>
            <a:r>
              <a:rPr lang="en-GB" sz="20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Royal College of Radiologists</a:t>
            </a:r>
            <a:endParaRPr sz="20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400"/>
              <a:buFont typeface="Lato"/>
              <a:buChar char="●"/>
            </a:pPr>
            <a:r>
              <a:rPr lang="en-GB" sz="20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Royal College of Surgeons (England)</a:t>
            </a:r>
            <a:endParaRPr sz="20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400"/>
              <a:buFont typeface="Lato"/>
              <a:buChar char="●"/>
            </a:pPr>
            <a:r>
              <a:rPr lang="en-GB" sz="20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Royal College of Pathologists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400"/>
              <a:buFont typeface="Lato"/>
              <a:buChar char="●"/>
            </a:pPr>
            <a:r>
              <a:rPr lang="en-GB" sz="20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Royal College of Nursing 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400"/>
              <a:buFont typeface="Lato"/>
              <a:buChar char="●"/>
            </a:pPr>
            <a:r>
              <a:rPr lang="en-GB" sz="2000" dirty="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Council for Allied Health Professions Research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D1F66A-B570-85A5-2AC5-60D9CEC2C327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052836-46B3-FBF4-AC2F-155B1ACB9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267611B9-8061-25BF-B8D7-8BEF826F3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AC3854B1-C94C-EEBA-76FF-8DDD8D35F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7eaadc0cd9_1_1117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7eaadc0cd9_1_1117"/>
          <p:cNvSpPr txBox="1">
            <a:spLocks noGrp="1"/>
          </p:cNvSpPr>
          <p:nvPr>
            <p:ph type="title"/>
          </p:nvPr>
        </p:nvSpPr>
        <p:spPr>
          <a:xfrm>
            <a:off x="-1200" y="-5200"/>
            <a:ext cx="12192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can join the Associate PI Scheme (CVLP)</a:t>
            </a:r>
            <a:endParaRPr sz="3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g27eaadc0cd9_1_1117"/>
          <p:cNvSpPr txBox="1"/>
          <p:nvPr/>
        </p:nvSpPr>
        <p:spPr>
          <a:xfrm>
            <a:off x="617925" y="1587342"/>
            <a:ext cx="104217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>
              <a:lnSpc>
                <a:spcPct val="115000"/>
              </a:lnSpc>
              <a:buSzPts val="2000"/>
            </a:pPr>
            <a:endParaRPr lang="en-GB" sz="1800" b="0" i="0" u="none" strike="noStrike" cap="none" dirty="0">
              <a:solidFill>
                <a:srgbClr val="193E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457200" lvl="2" indent="-330200">
              <a:lnSpc>
                <a:spcPct val="115000"/>
              </a:lnSpc>
              <a:buClr>
                <a:srgbClr val="193E72"/>
              </a:buClr>
              <a:buSzPts val="1600"/>
              <a:buFont typeface="Lato"/>
              <a:buChar char="●"/>
            </a:pPr>
            <a:r>
              <a:rPr lang="en-GB" sz="1800" b="0" i="0" u="none" strike="noStrike" cap="none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Applicants can only be an Associate PI for the CVLP and not concurrently with another study</a:t>
            </a:r>
          </a:p>
          <a:p>
            <a:pPr marL="457200" lvl="2">
              <a:lnSpc>
                <a:spcPct val="115000"/>
              </a:lnSpc>
              <a:buSzPts val="2000"/>
            </a:pPr>
            <a:endParaRPr lang="en-GB" sz="1800" b="0" i="0" u="none" strike="noStrike" cap="none" dirty="0">
              <a:solidFill>
                <a:srgbClr val="193E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457200" lvl="2" indent="-330200">
              <a:lnSpc>
                <a:spcPct val="115000"/>
              </a:lnSpc>
              <a:buClr>
                <a:srgbClr val="193E72"/>
              </a:buClr>
              <a:buSzPts val="1600"/>
              <a:buFont typeface="Lato"/>
              <a:buChar char="●"/>
            </a:pPr>
            <a:r>
              <a:rPr lang="en-GB" sz="1800" b="0" i="0" u="none" strike="noStrike" cap="none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There can only be one Associate PI trainee per CVLP site.</a:t>
            </a:r>
          </a:p>
          <a:p>
            <a:pPr marL="457200" lvl="2">
              <a:lnSpc>
                <a:spcPct val="115000"/>
              </a:lnSpc>
              <a:buSzPts val="2000"/>
            </a:pPr>
            <a:endParaRPr lang="en-GB" sz="1800" b="0" i="0" u="none" strike="noStrike" cap="none" dirty="0">
              <a:solidFill>
                <a:srgbClr val="193E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2" indent="-330200">
              <a:lnSpc>
                <a:spcPct val="115000"/>
              </a:lnSpc>
              <a:buClr>
                <a:srgbClr val="193E72"/>
              </a:buClr>
              <a:buSzPts val="16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Not eligible if your role is specifically funded to work on research</a:t>
            </a:r>
          </a:p>
          <a:p>
            <a:pPr marL="457200" lvl="2">
              <a:lnSpc>
                <a:spcPct val="115000"/>
              </a:lnSpc>
              <a:buSzPts val="2000"/>
            </a:pPr>
            <a:endParaRPr lang="en-GB" sz="1800" b="0" i="0" u="none" strike="noStrike" cap="none" dirty="0">
              <a:solidFill>
                <a:srgbClr val="193E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2" indent="-330200">
              <a:lnSpc>
                <a:spcPct val="115000"/>
              </a:lnSpc>
              <a:buClr>
                <a:srgbClr val="193E72"/>
              </a:buClr>
              <a:buSzPts val="16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Associate PI Trainees must be able to commit to 6 months of working on a study at their site</a:t>
            </a:r>
          </a:p>
          <a:p>
            <a:pPr marL="457200" lvl="2">
              <a:lnSpc>
                <a:spcPct val="115000"/>
              </a:lnSpc>
              <a:buSzPts val="2000"/>
            </a:pPr>
            <a:endParaRPr lang="en-GB" sz="1800" b="0" i="0" u="none" strike="noStrike" cap="none" dirty="0">
              <a:solidFill>
                <a:srgbClr val="193E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2" indent="-330200">
              <a:lnSpc>
                <a:spcPct val="115000"/>
              </a:lnSpc>
              <a:buClr>
                <a:srgbClr val="193E72"/>
              </a:buClr>
              <a:buSzPts val="16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</a:t>
            </a:r>
            <a:r>
              <a:rPr lang="en-GB" sz="1800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pplicant</a:t>
            </a:r>
            <a:r>
              <a:rPr lang="en-GB" sz="1800" b="0" i="0" u="none" strike="noStrike" cap="none" dirty="0">
                <a:solidFill>
                  <a:srgbClr val="193E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 must gain prior approval from their Local PI</a:t>
            </a:r>
            <a:endParaRPr sz="1800" b="0" i="0" u="none" strike="noStrike" cap="none" dirty="0">
              <a:solidFill>
                <a:srgbClr val="193E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258F4-31F7-3E41-74CF-FCDDA179F409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7B8EFF-7F83-F079-0211-EB97E9320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4" name="Picture 3" descr="NHS England - Wikipedia">
              <a:extLst>
                <a:ext uri="{FF2B5EF4-FFF2-40B4-BE49-F238E27FC236}">
                  <a16:creationId xmlns:a16="http://schemas.microsoft.com/office/drawing/2014/main" id="{EB5AD876-BD9F-39C0-06A5-EC842531F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001">
              <a:extLst>
                <a:ext uri="{FF2B5EF4-FFF2-40B4-BE49-F238E27FC236}">
                  <a16:creationId xmlns:a16="http://schemas.microsoft.com/office/drawing/2014/main" id="{0CDE4121-F94A-05DE-01A9-6E0EB24C2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9e7a8ca967_0_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NHS Cancer Vaccine Launch Pad (CVLP) ?</a:t>
            </a:r>
            <a:endParaRPr sz="3400" b="1" dirty="0">
              <a:solidFill>
                <a:schemeClr val="lt1"/>
              </a:solidFill>
            </a:endParaRPr>
          </a:p>
        </p:txBody>
      </p:sp>
      <p:sp>
        <p:nvSpPr>
          <p:cNvPr id="343" name="Google Shape;343;g29e7a8ca967_0_169"/>
          <p:cNvSpPr txBox="1">
            <a:spLocks noGrp="1"/>
          </p:cNvSpPr>
          <p:nvPr>
            <p:ph type="body" idx="1"/>
          </p:nvPr>
        </p:nvSpPr>
        <p:spPr>
          <a:xfrm>
            <a:off x="1126325" y="1090908"/>
            <a:ext cx="10144800" cy="3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aim of the CVLP is to establish the feasibility of patient referral and tissue pathway to enable NHS patients with cancer to access cancer vaccine trials. </a:t>
            </a:r>
          </a:p>
          <a:p>
            <a:pPr marL="457200" lvl="0" indent="-3429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NHS England is the research sponsor with the day-to-day management coordinated through by the Cancer Research UK Southampton Clinical Trials Unit (SCTU). </a:t>
            </a:r>
          </a:p>
          <a:p>
            <a:pPr marL="114238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design:</a:t>
            </a:r>
          </a:p>
          <a:p>
            <a:pPr marL="114238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Patients will consent to be referred to a cancer vaccine trial and for surplus tissue samples, obtained through standard of care pathways, to be used to assess their eligibility for current cancer vaccine trials run by trial sponsors.</a:t>
            </a:r>
            <a:r>
              <a:rPr lang="en-GB" sz="1800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14238" indent="0">
              <a:lnSpc>
                <a:spcPct val="115000"/>
              </a:lnSpc>
              <a:buSzPts val="1800"/>
              <a:buNone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pathway requires collaboration between Surgeons, Pathologists, Oncologists, Clinical Nurse Specialists, and local CVLP Research Teams to run successfully.  </a:t>
            </a:r>
          </a:p>
          <a:p>
            <a:pPr marL="114238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6929D-8C24-37E0-433C-4B71230D4F0A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4751-C9A5-9211-8B38-B78DE41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3" name="Picture 2" descr="NHS England - Wikipedia">
              <a:extLst>
                <a:ext uri="{FF2B5EF4-FFF2-40B4-BE49-F238E27FC236}">
                  <a16:creationId xmlns:a16="http://schemas.microsoft.com/office/drawing/2014/main" id="{8E828DF1-DD29-89F9-E6F0-0685FE052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001">
              <a:extLst>
                <a:ext uri="{FF2B5EF4-FFF2-40B4-BE49-F238E27FC236}">
                  <a16:creationId xmlns:a16="http://schemas.microsoft.com/office/drawing/2014/main" id="{D86E27A5-9EB5-F088-ECA3-D69E9A0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629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7a8ca967_0_169"/>
          <p:cNvSpPr/>
          <p:nvPr/>
        </p:nvSpPr>
        <p:spPr>
          <a:xfrm rot="10800000">
            <a:off x="0" y="-100"/>
            <a:ext cx="12189600" cy="868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E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9e7a8ca967_0_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NHS Cancer Vaccine Launch Pad (CVLP) ?</a:t>
            </a:r>
            <a:endParaRPr sz="3400" b="1" dirty="0">
              <a:solidFill>
                <a:schemeClr val="lt1"/>
              </a:solidFill>
            </a:endParaRPr>
          </a:p>
        </p:txBody>
      </p:sp>
      <p:sp>
        <p:nvSpPr>
          <p:cNvPr id="343" name="Google Shape;343;g29e7a8ca967_0_169"/>
          <p:cNvSpPr txBox="1">
            <a:spLocks noGrp="1"/>
          </p:cNvSpPr>
          <p:nvPr>
            <p:ph type="body" idx="1"/>
          </p:nvPr>
        </p:nvSpPr>
        <p:spPr>
          <a:xfrm>
            <a:off x="1151725" y="1404174"/>
            <a:ext cx="10413742" cy="41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62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first trial sponsor the CVLP is supporting is BioNTech SE with their BNT122-01 Phase II adjuvant colorectal cancer vaccine trial. </a:t>
            </a:r>
            <a:endParaRPr lang="en-GB" sz="1800" strike="sngStrik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42962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CVLP sites are identifying, consenting and referring patients potentially suitable for BNT122-01 to the nearest hospital delivering the trial. </a:t>
            </a:r>
          </a:p>
          <a:p>
            <a:pPr indent="-342962">
              <a:lnSpc>
                <a:spcPct val="150000"/>
              </a:lnSpc>
              <a:buSzPts val="1800"/>
              <a:buFont typeface="Lato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CVLP also incorporates elements of the NHS Genomic Medicine Service by utilising a network of Cellular Pathology Genomic Centres (CPGCs) across England to handle and process high quality samples for genetic analysis and vaccine manufacture.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6929D-8C24-37E0-433C-4B71230D4F0A}"/>
              </a:ext>
            </a:extLst>
          </p:cNvPr>
          <p:cNvGrpSpPr/>
          <p:nvPr/>
        </p:nvGrpSpPr>
        <p:grpSpPr>
          <a:xfrm>
            <a:off x="9286908" y="6134051"/>
            <a:ext cx="2748542" cy="709220"/>
            <a:chOff x="9286908" y="6134051"/>
            <a:chExt cx="2748542" cy="709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4751-C9A5-9211-8B38-B78DE41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9784" y="6134051"/>
              <a:ext cx="743793" cy="709220"/>
            </a:xfrm>
            <a:prstGeom prst="rect">
              <a:avLst/>
            </a:prstGeom>
          </p:spPr>
        </p:pic>
        <p:pic>
          <p:nvPicPr>
            <p:cNvPr id="3" name="Picture 2" descr="NHS England - Wikipedia">
              <a:extLst>
                <a:ext uri="{FF2B5EF4-FFF2-40B4-BE49-F238E27FC236}">
                  <a16:creationId xmlns:a16="http://schemas.microsoft.com/office/drawing/2014/main" id="{8E828DF1-DD29-89F9-E6F0-0685FE052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908" y="6148779"/>
              <a:ext cx="812489" cy="63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001">
              <a:extLst>
                <a:ext uri="{FF2B5EF4-FFF2-40B4-BE49-F238E27FC236}">
                  <a16:creationId xmlns:a16="http://schemas.microsoft.com/office/drawing/2014/main" id="{D86E27A5-9EB5-F088-ECA3-D69E9A0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4" y="6240481"/>
              <a:ext cx="949606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12598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80F7141451344BB1F7CF3BA9BCB10" ma:contentTypeVersion="23" ma:contentTypeDescription="Create a new document." ma:contentTypeScope="" ma:versionID="42ea30602e8b5068a52a564d24bdedab">
  <xsd:schema xmlns:xsd="http://www.w3.org/2001/XMLSchema" xmlns:xs="http://www.w3.org/2001/XMLSchema" xmlns:p="http://schemas.microsoft.com/office/2006/metadata/properties" xmlns:ns2="56c7aab3-81b5-44ad-ad72-57c916b76c08" xmlns:ns3="e269b097-0687-4382-95a6-d1187d84b2a1" targetNamespace="http://schemas.microsoft.com/office/2006/metadata/properties" ma:root="true" ma:fieldsID="ef94885cbb599acb1dee5aeca2ae8af3" ns2:_="" ns3:_="">
    <xsd:import namespace="56c7aab3-81b5-44ad-ad72-57c916b76c08"/>
    <xsd:import namespace="e269b097-0687-4382-95a6-d1187d84b2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PageURL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PublicURL" minOccurs="0"/>
                <xsd:element ref="ns3:MediaLengthInSeconds" minOccurs="0"/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DocumentType" minOccurs="0"/>
                <xsd:element ref="ns3:Programme_x0020_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7aab3-81b5-44ad-ad72-57c916b76c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0a156b87-8603-40c3-a6c8-180fbcb95d75}" ma:internalName="TaxCatchAll" ma:showField="CatchAllData" ma:web="56c7aab3-81b5-44ad-ad72-57c916b76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9b097-0687-4382-95a6-d1187d84b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PageURL" ma:index="12" nillable="true" ma:displayName="Page URL" ma:internalName="PageURL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PublicURL" ma:index="21" nillable="true" ma:displayName="PublicURL" ma:description="The public web address of the file (to use in site publisher)" ma:format="Dropdown" ma:internalName="PublicURL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31" nillable="true" ma:displayName="Document Type" ma:format="Dropdown" ma:internalName="DocumentType">
      <xsd:simpleType>
        <xsd:restriction base="dms:Choice">
          <xsd:enumeration value="Policy"/>
          <xsd:enumeration value="Procedure"/>
          <xsd:enumeration value="Template"/>
          <xsd:enumeration value="Terms of Reference"/>
          <xsd:enumeration value="Guidance"/>
          <xsd:enumeration value="Other"/>
        </xsd:restriction>
      </xsd:simpleType>
    </xsd:element>
    <xsd:element name="Programme_x0020_Code" ma:index="32" nillable="true" ma:displayName="Programme Code" ma:list="{bcb46e99-e5d1-4a56-91e3-5977ba9b4df8}" ma:internalName="Programme_x0020_Cod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c7aab3-81b5-44ad-ad72-57c916b76c08" xsi:nil="true"/>
    <PublicURL xmlns="e269b097-0687-4382-95a6-d1187d84b2a1" xsi:nil="true"/>
    <Programme_x0020_Code xmlns="e269b097-0687-4382-95a6-d1187d84b2a1" xsi:nil="true"/>
    <DocumentType xmlns="e269b097-0687-4382-95a6-d1187d84b2a1" xsi:nil="true"/>
    <lcf76f155ced4ddcb4097134ff3c332f xmlns="e269b097-0687-4382-95a6-d1187d84b2a1">
      <Terms xmlns="http://schemas.microsoft.com/office/infopath/2007/PartnerControls"/>
    </lcf76f155ced4ddcb4097134ff3c332f>
    <PageURL xmlns="e269b097-0687-4382-95a6-d1187d84b2a1" xsi:nil="true"/>
    <_dlc_DocId xmlns="56c7aab3-81b5-44ad-ad72-57c916b76c08">7D7UTFFHD354-1258763940-49198</_dlc_DocId>
    <_dlc_DocIdUrl xmlns="56c7aab3-81b5-44ad-ad72-57c916b76c08">
      <Url>https://sotonac.sharepoint.com/teams/PublicDocuments/_layouts/15/DocIdRedir.aspx?ID=7D7UTFFHD354-1258763940-49198</Url>
      <Description>7D7UTFFHD354-1258763940-49198</Description>
    </_dlc_DocIdUrl>
  </documentManagement>
</p:properties>
</file>

<file path=customXml/itemProps1.xml><?xml version="1.0" encoding="utf-8"?>
<ds:datastoreItem xmlns:ds="http://schemas.openxmlformats.org/officeDocument/2006/customXml" ds:itemID="{1CC17DAA-D0CE-4D9E-BC31-10BA635DEE3D}"/>
</file>

<file path=customXml/itemProps2.xml><?xml version="1.0" encoding="utf-8"?>
<ds:datastoreItem xmlns:ds="http://schemas.openxmlformats.org/officeDocument/2006/customXml" ds:itemID="{18B576FB-91E0-4A76-B376-C04776950C21}"/>
</file>

<file path=customXml/itemProps3.xml><?xml version="1.0" encoding="utf-8"?>
<ds:datastoreItem xmlns:ds="http://schemas.openxmlformats.org/officeDocument/2006/customXml" ds:itemID="{C7167FE8-4526-4339-8114-22DDDA28445B}"/>
</file>

<file path=customXml/itemProps4.xml><?xml version="1.0" encoding="utf-8"?>
<ds:datastoreItem xmlns:ds="http://schemas.openxmlformats.org/officeDocument/2006/customXml" ds:itemID="{36ED28A3-DE4A-4B19-B8AC-70357816F039}"/>
</file>

<file path=docProps/app.xml><?xml version="1.0" encoding="utf-8"?>
<Properties xmlns="http://schemas.openxmlformats.org/officeDocument/2006/extended-properties" xmlns:vt="http://schemas.openxmlformats.org/officeDocument/2006/docPropsVTypes">
  <TotalTime>13202</TotalTime>
  <Words>1326</Words>
  <Application>Microsoft Office PowerPoint</Application>
  <PresentationFormat>Widescreen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Lato</vt:lpstr>
      <vt:lpstr>Arial</vt:lpstr>
      <vt:lpstr>Custom Design</vt:lpstr>
      <vt:lpstr>Custom Design</vt:lpstr>
      <vt:lpstr>Custom Design</vt:lpstr>
      <vt:lpstr>Custom Design</vt:lpstr>
      <vt:lpstr>PowerPoint Presentation</vt:lpstr>
      <vt:lpstr>Contents</vt:lpstr>
      <vt:lpstr>Aims of the Associate PI Scheme </vt:lpstr>
      <vt:lpstr>Structure of the Associate PI Scheme</vt:lpstr>
      <vt:lpstr>PowerPoint Presentation</vt:lpstr>
      <vt:lpstr>Associate PI Scheme – Endorsements</vt:lpstr>
      <vt:lpstr>Who can join the Associate PI Scheme (CVLP)</vt:lpstr>
      <vt:lpstr>What is the NHS Cancer Vaccine Launch Pad (CVLP) ?</vt:lpstr>
      <vt:lpstr>What is the NHS Cancer Vaccine Launch Pad (CVLP) ?</vt:lpstr>
      <vt:lpstr>What is a Cellular Pathology Genomic Centre (CPGC)?</vt:lpstr>
      <vt:lpstr>What is a Personalised Cancer Vaccine?</vt:lpstr>
      <vt:lpstr>Associate PI Scheme Trainee process</vt:lpstr>
      <vt:lpstr>Associate PI Scheme - Checklist Activities</vt:lpstr>
      <vt:lpstr>For further information,  visit the website at  www.NIHR.ac.uk/AssociatePIScheme  or scan the QR code below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Wadsley, Jonathan (Oncology)</dc:creator>
  <cp:lastModifiedBy>Laura Pope</cp:lastModifiedBy>
  <cp:revision>10</cp:revision>
  <dcterms:modified xsi:type="dcterms:W3CDTF">2024-10-24T09:51:00Z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0x010100D7680F7141451344BB1F7CF3BA9BCB10</vt:lpwstr>
  </property>
  <property fmtid="{D5CDD505-2E9C-101B-9397-08002B2CF9AE}" pid="3" name="_dlc_DocIdItemGuid">
    <vt:lpwstr>307e970d-92dd-43cb-a1f9-811b64e85b38</vt:lpwstr>
  </property>
</Properties>
</file>